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438" r:id="rId2"/>
    <p:sldId id="399" r:id="rId3"/>
    <p:sldId id="430" r:id="rId4"/>
    <p:sldId id="423" r:id="rId5"/>
    <p:sldId id="442" r:id="rId6"/>
    <p:sldId id="394" r:id="rId7"/>
    <p:sldId id="437" r:id="rId8"/>
    <p:sldId id="443" r:id="rId9"/>
    <p:sldId id="444" r:id="rId10"/>
    <p:sldId id="425" r:id="rId11"/>
    <p:sldId id="432" r:id="rId12"/>
    <p:sldId id="434" r:id="rId13"/>
    <p:sldId id="435" r:id="rId14"/>
    <p:sldId id="433" r:id="rId15"/>
    <p:sldId id="445" r:id="rId16"/>
    <p:sldId id="436" r:id="rId17"/>
    <p:sldId id="427" r:id="rId18"/>
    <p:sldId id="447" r:id="rId19"/>
    <p:sldId id="448" r:id="rId20"/>
    <p:sldId id="449" r:id="rId21"/>
    <p:sldId id="450" r:id="rId22"/>
    <p:sldId id="451" r:id="rId23"/>
    <p:sldId id="452" r:id="rId24"/>
    <p:sldId id="453" r:id="rId25"/>
    <p:sldId id="454" r:id="rId26"/>
    <p:sldId id="455" r:id="rId27"/>
    <p:sldId id="456" r:id="rId28"/>
    <p:sldId id="457" r:id="rId29"/>
    <p:sldId id="458" r:id="rId30"/>
    <p:sldId id="459" r:id="rId31"/>
    <p:sldId id="446" r:id="rId32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fe" initials="f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2D5EC1"/>
    <a:srgbClr val="3166CF"/>
    <a:srgbClr val="BDDEFF"/>
    <a:srgbClr val="3E6FD2"/>
    <a:srgbClr val="99CCFF"/>
    <a:srgbClr val="3366FF"/>
    <a:srgbClr val="CCFFCC"/>
    <a:srgbClr val="CCFF99"/>
    <a:srgbClr val="F793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4" autoAdjust="0"/>
    <p:restoredTop sz="91398" autoAdjust="0"/>
  </p:normalViewPr>
  <p:slideViewPr>
    <p:cSldViewPr>
      <p:cViewPr varScale="1">
        <p:scale>
          <a:sx n="66" d="100"/>
          <a:sy n="66" d="100"/>
        </p:scale>
        <p:origin x="-144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NB: In the guidelines, </a:t>
            </a:r>
            <a:r>
              <a:rPr lang="fr-BE" dirty="0" err="1" smtClean="0"/>
              <a:t>implementation</a:t>
            </a:r>
            <a:r>
              <a:rPr lang="fr-BE" dirty="0" smtClean="0"/>
              <a:t> and monitoring 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dealt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onlly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very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briefly</a:t>
            </a:r>
            <a:r>
              <a:rPr lang="fr-BE" baseline="0" dirty="0" smtClean="0"/>
              <a:t> in </a:t>
            </a:r>
            <a:r>
              <a:rPr lang="fr-BE" baseline="0" dirty="0" err="1" smtClean="0"/>
              <a:t>chapter</a:t>
            </a:r>
            <a:r>
              <a:rPr lang="fr-BE" baseline="0" dirty="0" smtClean="0"/>
              <a:t> 6.4 </a:t>
            </a:r>
            <a:r>
              <a:rPr lang="fr-BE" baseline="0" dirty="0" err="1" smtClean="0"/>
              <a:t>because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it</a:t>
            </a:r>
            <a:r>
              <a:rPr lang="fr-BE" baseline="0" dirty="0" smtClean="0"/>
              <a:t> has been </a:t>
            </a:r>
            <a:r>
              <a:rPr lang="fr-BE" baseline="0" dirty="0" err="1" smtClean="0"/>
              <a:t>discussed</a:t>
            </a:r>
            <a:r>
              <a:rPr lang="fr-BE" baseline="0" dirty="0" smtClean="0"/>
              <a:t> in the </a:t>
            </a:r>
            <a:r>
              <a:rPr lang="fr-BE" baseline="0" dirty="0" err="1" smtClean="0"/>
              <a:t>various</a:t>
            </a:r>
            <a:r>
              <a:rPr lang="fr-BE" baseline="0" dirty="0" smtClean="0"/>
              <a:t> sections and annexes on the occasion of </a:t>
            </a:r>
            <a:r>
              <a:rPr lang="fr-BE" baseline="0" dirty="0" err="1" smtClean="0"/>
              <a:t>each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eligibility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criterion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risk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assessment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etc</a:t>
            </a:r>
            <a:r>
              <a:rPr lang="fr-BE" baseline="0" dirty="0" smtClean="0"/>
              <a:t>…</a:t>
            </a:r>
          </a:p>
          <a:p>
            <a:endParaRPr lang="fr-BE" baseline="0" dirty="0" smtClean="0"/>
          </a:p>
          <a:p>
            <a:r>
              <a:rPr lang="fr-BE" baseline="0" dirty="0" smtClean="0"/>
              <a:t>In </a:t>
            </a:r>
            <a:r>
              <a:rPr lang="fr-BE" baseline="0" dirty="0" err="1" smtClean="0"/>
              <a:t>this</a:t>
            </a:r>
            <a:r>
              <a:rPr lang="fr-BE" baseline="0" dirty="0" smtClean="0"/>
              <a:t> module </a:t>
            </a:r>
            <a:r>
              <a:rPr lang="fr-BE" baseline="0" dirty="0" err="1" smtClean="0"/>
              <a:t>key</a:t>
            </a:r>
            <a:r>
              <a:rPr lang="fr-BE" baseline="0" dirty="0" smtClean="0"/>
              <a:t> points for </a:t>
            </a:r>
            <a:r>
              <a:rPr lang="fr-BE" baseline="0" dirty="0" err="1" smtClean="0"/>
              <a:t>implementation</a:t>
            </a:r>
            <a:r>
              <a:rPr lang="fr-BE" baseline="0" dirty="0" smtClean="0"/>
              <a:t> are </a:t>
            </a:r>
            <a:r>
              <a:rPr lang="fr-BE" baseline="0" dirty="0" err="1" smtClean="0"/>
              <a:t>regrouped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coming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explicitely</a:t>
            </a:r>
            <a:r>
              <a:rPr lang="fr-BE" baseline="0" dirty="0" smtClean="0"/>
              <a:t> or </a:t>
            </a:r>
            <a:r>
              <a:rPr lang="fr-BE" baseline="0" dirty="0" err="1" smtClean="0"/>
              <a:t>implicetely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different</a:t>
            </a:r>
            <a:r>
              <a:rPr lang="fr-BE" baseline="0" dirty="0" smtClean="0"/>
              <a:t> parts of the guidelines and the annexes.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sz="1000" b="0" noProof="0" dirty="0" smtClean="0"/>
              <a:t>NB: on coordination</a:t>
            </a:r>
          </a:p>
          <a:p>
            <a:endParaRPr lang="fr-BE" sz="1000" b="0" noProof="0" dirty="0" smtClean="0"/>
          </a:p>
          <a:p>
            <a:r>
              <a:rPr lang="fr-BE" sz="1000" b="0" noProof="0" dirty="0" smtClean="0"/>
              <a:t>Not </a:t>
            </a:r>
            <a:r>
              <a:rPr lang="fr-BE" sz="1000" b="0" noProof="0" dirty="0" err="1" smtClean="0"/>
              <a:t>only</a:t>
            </a:r>
            <a:r>
              <a:rPr lang="fr-BE" sz="1000" b="0" noProof="0" dirty="0" smtClean="0"/>
              <a:t> </a:t>
            </a:r>
            <a:r>
              <a:rPr lang="fr-BE" sz="1000" b="0" noProof="0" dirty="0" err="1" smtClean="0"/>
              <a:t>donor</a:t>
            </a:r>
            <a:r>
              <a:rPr lang="fr-BE" sz="1000" b="0" noProof="0" dirty="0" smtClean="0"/>
              <a:t> coordination</a:t>
            </a:r>
            <a:r>
              <a:rPr lang="fr-BE" sz="1000" b="0" baseline="0" noProof="0" dirty="0" smtClean="0"/>
              <a:t> </a:t>
            </a:r>
            <a:r>
              <a:rPr lang="fr-BE" sz="1000" b="0" baseline="0" noProof="0" dirty="0" err="1" smtClean="0"/>
              <a:t>is</a:t>
            </a:r>
            <a:r>
              <a:rPr lang="fr-BE" sz="1000" b="0" baseline="0" noProof="0" dirty="0" smtClean="0"/>
              <a:t> important but </a:t>
            </a:r>
            <a:r>
              <a:rPr lang="fr-BE" sz="1000" b="0" baseline="0" noProof="0" dirty="0" err="1" smtClean="0"/>
              <a:t>also</a:t>
            </a:r>
            <a:r>
              <a:rPr lang="fr-BE" sz="1000" b="0" baseline="0" noProof="0" dirty="0" smtClean="0"/>
              <a:t> coordination </a:t>
            </a:r>
            <a:r>
              <a:rPr lang="fr-BE" sz="1000" b="0" baseline="0" noProof="0" dirty="0" err="1" smtClean="0"/>
              <a:t>inside</a:t>
            </a:r>
            <a:r>
              <a:rPr lang="fr-BE" sz="1000" b="0" baseline="0" noProof="0" dirty="0" smtClean="0"/>
              <a:t> the national system of </a:t>
            </a:r>
            <a:r>
              <a:rPr lang="fr-BE" sz="1000" b="0" baseline="0" noProof="0" dirty="0" err="1" smtClean="0"/>
              <a:t>government</a:t>
            </a:r>
            <a:r>
              <a:rPr lang="fr-BE" sz="1000" b="0" baseline="0" noProof="0" dirty="0" smtClean="0"/>
              <a:t>, </a:t>
            </a:r>
            <a:r>
              <a:rPr lang="fr-BE" sz="1000" b="0" baseline="0" noProof="0" dirty="0" err="1" smtClean="0"/>
              <a:t>ministries</a:t>
            </a:r>
            <a:r>
              <a:rPr lang="fr-BE" sz="1000" b="0" baseline="0" noProof="0" dirty="0" smtClean="0"/>
              <a:t> and </a:t>
            </a:r>
            <a:r>
              <a:rPr lang="fr-BE" sz="1000" b="0" baseline="0" noProof="0" dirty="0" err="1" smtClean="0"/>
              <a:t>agencies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000" b="0" noProof="0" dirty="0" smtClean="0"/>
              <a:t>Sovereign decision making:</a:t>
            </a:r>
          </a:p>
          <a:p>
            <a:r>
              <a:rPr lang="en-GB" sz="1000" b="0" noProof="0" dirty="0" smtClean="0"/>
              <a:t>Individual</a:t>
            </a:r>
            <a:r>
              <a:rPr lang="en-GB" sz="1000" b="0" baseline="0" noProof="0" dirty="0" smtClean="0"/>
              <a:t> MS retain ministerial authority over BS oparations</a:t>
            </a:r>
          </a:p>
          <a:p>
            <a:r>
              <a:rPr lang="en-GB" sz="1000" b="0" baseline="0" noProof="0" dirty="0" smtClean="0"/>
              <a:t>EU needs to comply with its legally binding agreements and financial regulations</a:t>
            </a:r>
            <a:endParaRPr lang="en-GB" sz="1000" b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sz="1000" b="0" noProof="0" dirty="0" smtClean="0"/>
              <a:t>NB: on coordination</a:t>
            </a:r>
          </a:p>
          <a:p>
            <a:endParaRPr lang="fr-BE" sz="1000" b="0" noProof="0" dirty="0" smtClean="0"/>
          </a:p>
          <a:p>
            <a:r>
              <a:rPr lang="fr-BE" sz="1000" b="0" noProof="0" dirty="0" smtClean="0"/>
              <a:t>Not </a:t>
            </a:r>
            <a:r>
              <a:rPr lang="fr-BE" sz="1000" b="0" noProof="0" dirty="0" err="1" smtClean="0"/>
              <a:t>only</a:t>
            </a:r>
            <a:r>
              <a:rPr lang="fr-BE" sz="1000" b="0" noProof="0" dirty="0" smtClean="0"/>
              <a:t> </a:t>
            </a:r>
            <a:r>
              <a:rPr lang="fr-BE" sz="1000" b="0" noProof="0" dirty="0" err="1" smtClean="0"/>
              <a:t>donor</a:t>
            </a:r>
            <a:r>
              <a:rPr lang="fr-BE" sz="1000" b="0" noProof="0" dirty="0" smtClean="0"/>
              <a:t> coordination</a:t>
            </a:r>
            <a:r>
              <a:rPr lang="fr-BE" sz="1000" b="0" baseline="0" noProof="0" dirty="0" smtClean="0"/>
              <a:t> </a:t>
            </a:r>
            <a:r>
              <a:rPr lang="fr-BE" sz="1000" b="0" baseline="0" noProof="0" dirty="0" err="1" smtClean="0"/>
              <a:t>is</a:t>
            </a:r>
            <a:r>
              <a:rPr lang="fr-BE" sz="1000" b="0" baseline="0" noProof="0" dirty="0" smtClean="0"/>
              <a:t> important but </a:t>
            </a:r>
            <a:r>
              <a:rPr lang="fr-BE" sz="1000" b="0" baseline="0" noProof="0" dirty="0" err="1" smtClean="0"/>
              <a:t>also</a:t>
            </a:r>
            <a:r>
              <a:rPr lang="fr-BE" sz="1000" b="0" baseline="0" noProof="0" dirty="0" smtClean="0"/>
              <a:t> coordination </a:t>
            </a:r>
            <a:r>
              <a:rPr lang="fr-BE" sz="1000" b="0" baseline="0" noProof="0" dirty="0" err="1" smtClean="0"/>
              <a:t>inside</a:t>
            </a:r>
            <a:r>
              <a:rPr lang="fr-BE" sz="1000" b="0" baseline="0" noProof="0" dirty="0" smtClean="0"/>
              <a:t> the national system of </a:t>
            </a:r>
            <a:r>
              <a:rPr lang="fr-BE" sz="1000" b="0" baseline="0" noProof="0" dirty="0" err="1" smtClean="0"/>
              <a:t>government</a:t>
            </a:r>
            <a:r>
              <a:rPr lang="fr-BE" sz="1000" b="0" baseline="0" noProof="0" dirty="0" smtClean="0"/>
              <a:t>, </a:t>
            </a:r>
            <a:r>
              <a:rPr lang="fr-BE" sz="1000" b="0" baseline="0" noProof="0" dirty="0" err="1" smtClean="0"/>
              <a:t>ministries</a:t>
            </a:r>
            <a:r>
              <a:rPr lang="fr-BE" sz="1000" b="0" baseline="0" noProof="0" dirty="0" smtClean="0"/>
              <a:t> and </a:t>
            </a:r>
            <a:r>
              <a:rPr lang="fr-BE" sz="1000" b="0" baseline="0" noProof="0" dirty="0" err="1" smtClean="0"/>
              <a:t>agencies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4E0824-AD27-4708-9AB6-12523122511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dirty="0" smtClean="0"/>
              <a:t>Present and discuss the hand out in detail 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3ACC69-02CF-48A6-AFD7-26FA8B28942F}" type="slidenum">
              <a:rPr lang="en-GB" smtClean="0"/>
              <a:pPr/>
              <a:t>20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dirty="0" smtClean="0"/>
              <a:t>This </a:t>
            </a:r>
            <a:r>
              <a:rPr lang="fr-BE" dirty="0" err="1" smtClean="0"/>
              <a:t>slilde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the </a:t>
            </a:r>
            <a:r>
              <a:rPr lang="fr-BE" dirty="0" err="1" smtClean="0"/>
              <a:t>logframe</a:t>
            </a:r>
            <a:r>
              <a:rPr lang="fr-BE" dirty="0" smtClean="0"/>
              <a:t> of the guidelines, </a:t>
            </a:r>
            <a:r>
              <a:rPr lang="fr-BE" dirty="0" err="1" smtClean="0"/>
              <a:t>vol.II</a:t>
            </a:r>
            <a:r>
              <a:rPr lang="fr-BE" dirty="0" smtClean="0"/>
              <a:t>,</a:t>
            </a:r>
            <a:r>
              <a:rPr lang="fr-BE" baseline="0" dirty="0" smtClean="0"/>
              <a:t> section 2.3.3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5ADBE-9B5E-4DC2-9D16-795C01FAF388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This </a:t>
            </a:r>
            <a:r>
              <a:rPr lang="fr-BE" dirty="0" err="1" smtClean="0"/>
              <a:t>slide</a:t>
            </a:r>
            <a:r>
              <a:rPr lang="fr-BE" dirty="0" smtClean="0"/>
              <a:t> to show </a:t>
            </a:r>
            <a:r>
              <a:rPr lang="fr-BE" dirty="0" err="1" smtClean="0"/>
              <a:t>that</a:t>
            </a:r>
            <a:r>
              <a:rPr lang="fr-BE" dirty="0" smtClean="0"/>
              <a:t> the </a:t>
            </a:r>
            <a:r>
              <a:rPr lang="fr-BE" dirty="0" err="1" smtClean="0"/>
              <a:t>complete</a:t>
            </a:r>
            <a:r>
              <a:rPr lang="fr-BE" dirty="0" smtClean="0"/>
              <a:t> </a:t>
            </a:r>
            <a:r>
              <a:rPr lang="fr-BE" dirty="0" err="1" smtClean="0"/>
              <a:t>logframe</a:t>
            </a:r>
            <a:r>
              <a:rPr lang="fr-BE" dirty="0" smtClean="0"/>
              <a:t> </a:t>
            </a:r>
            <a:r>
              <a:rPr lang="fr-BE" dirty="0" err="1" smtClean="0"/>
              <a:t>presented</a:t>
            </a:r>
            <a:r>
              <a:rPr lang="fr-BE" dirty="0" smtClean="0"/>
              <a:t> in the guidelines and in the </a:t>
            </a:r>
            <a:r>
              <a:rPr lang="fr-BE" dirty="0" err="1" smtClean="0"/>
              <a:t>previous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slide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is</a:t>
            </a:r>
            <a:r>
              <a:rPr lang="fr-BE" baseline="0" dirty="0" smtClean="0"/>
              <a:t> in </a:t>
            </a:r>
            <a:r>
              <a:rPr lang="fr-BE" baseline="0" dirty="0" err="1" smtClean="0"/>
              <a:t>fact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logframe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resulting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convergency</a:t>
            </a:r>
            <a:r>
              <a:rPr lang="fr-BE" baseline="0" dirty="0" smtClean="0"/>
              <a:t> and </a:t>
            </a:r>
            <a:r>
              <a:rPr lang="fr-BE" baseline="0" dirty="0" err="1" smtClean="0"/>
              <a:t>merger</a:t>
            </a:r>
            <a:r>
              <a:rPr lang="fr-BE" baseline="0" dirty="0" smtClean="0"/>
              <a:t> of </a:t>
            </a:r>
            <a:r>
              <a:rPr lang="fr-BE" baseline="0" dirty="0" err="1" smtClean="0"/>
              <a:t>two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separate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logframes</a:t>
            </a:r>
            <a:r>
              <a:rPr lang="fr-BE" baseline="0" dirty="0" smtClean="0"/>
              <a:t>: the one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government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describing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chain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inputs to impacts, and the one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the BS programme </a:t>
            </a:r>
            <a:r>
              <a:rPr lang="fr-BE" baseline="0" dirty="0" err="1" smtClean="0"/>
              <a:t>which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describes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chain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from</a:t>
            </a:r>
            <a:r>
              <a:rPr lang="fr-BE" baseline="0" dirty="0" smtClean="0"/>
              <a:t> the inputs </a:t>
            </a:r>
            <a:r>
              <a:rPr lang="fr-BE" baseline="0" dirty="0" err="1" smtClean="0"/>
              <a:t>provided</a:t>
            </a:r>
            <a:r>
              <a:rPr lang="fr-BE" baseline="0" dirty="0" smtClean="0"/>
              <a:t> by the support programme to the contribution of </a:t>
            </a:r>
            <a:r>
              <a:rPr lang="fr-BE" baseline="0" dirty="0" err="1" smtClean="0"/>
              <a:t>this</a:t>
            </a:r>
            <a:r>
              <a:rPr lang="fr-BE" baseline="0" dirty="0" smtClean="0"/>
              <a:t> programme to the </a:t>
            </a:r>
            <a:r>
              <a:rPr lang="fr-BE" baseline="0" dirty="0" err="1" smtClean="0"/>
              <a:t>realisation</a:t>
            </a:r>
            <a:r>
              <a:rPr lang="fr-BE" baseline="0" dirty="0" smtClean="0"/>
              <a:t> of the </a:t>
            </a:r>
            <a:r>
              <a:rPr lang="fr-BE" baseline="0" dirty="0" err="1" smtClean="0"/>
              <a:t>government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strategy</a:t>
            </a:r>
            <a:r>
              <a:rPr lang="fr-BE" baseline="0" dirty="0" smtClean="0"/>
              <a:t>. </a:t>
            </a:r>
          </a:p>
          <a:p>
            <a:r>
              <a:rPr lang="fr-BE" baseline="0" dirty="0" smtClean="0"/>
              <a:t>The </a:t>
            </a:r>
            <a:r>
              <a:rPr lang="fr-BE" baseline="0" dirty="0" err="1" smtClean="0"/>
              <a:t>evaluation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methodology</a:t>
            </a:r>
            <a:r>
              <a:rPr lang="fr-BE" baseline="0" dirty="0" smtClean="0"/>
              <a:t> (</a:t>
            </a:r>
            <a:r>
              <a:rPr lang="fr-BE" baseline="0" dirty="0" err="1" smtClean="0"/>
              <a:t>three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step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approach</a:t>
            </a:r>
            <a:r>
              <a:rPr lang="fr-BE" baseline="0" dirty="0" smtClean="0"/>
              <a:t>) </a:t>
            </a:r>
            <a:r>
              <a:rPr lang="fr-BE" baseline="0" dirty="0" err="1" smtClean="0"/>
              <a:t>that</a:t>
            </a:r>
            <a:r>
              <a:rPr lang="fr-BE" baseline="0" dirty="0" smtClean="0"/>
              <a:t> has been </a:t>
            </a:r>
            <a:r>
              <a:rPr lang="fr-BE" baseline="0" dirty="0" err="1" smtClean="0"/>
              <a:t>developed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is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based</a:t>
            </a:r>
            <a:r>
              <a:rPr lang="fr-BE" baseline="0" dirty="0" smtClean="0"/>
              <a:t> on </a:t>
            </a:r>
            <a:r>
              <a:rPr lang="fr-BE" baseline="0" dirty="0" err="1" smtClean="0"/>
              <a:t>this</a:t>
            </a:r>
            <a:r>
              <a:rPr lang="fr-BE" baseline="0" dirty="0" smtClean="0"/>
              <a:t> essential distinction. </a:t>
            </a:r>
          </a:p>
          <a:p>
            <a:endParaRPr lang="fr-BE" baseline="0" dirty="0" smtClean="0"/>
          </a:p>
          <a:p>
            <a:r>
              <a:rPr lang="fr-BE" baseline="0" dirty="0" smtClean="0"/>
              <a:t>The main </a:t>
            </a:r>
            <a:r>
              <a:rPr lang="fr-BE" baseline="0" dirty="0" err="1" smtClean="0"/>
              <a:t>driving</a:t>
            </a:r>
            <a:r>
              <a:rPr lang="fr-BE" baseline="0" dirty="0" smtClean="0"/>
              <a:t> forces of the budget support programme are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1800" b="0" dirty="0" smtClean="0">
                <a:solidFill>
                  <a:schemeClr val="accent6"/>
                </a:solidFill>
              </a:rPr>
              <a:t>Flow of funds effect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1800" b="0" dirty="0" smtClean="0">
                <a:solidFill>
                  <a:schemeClr val="accent6"/>
                </a:solidFill>
              </a:rPr>
              <a:t>Policy and institutional effects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C5ADBE-9B5E-4DC2-9D16-795C01FAF388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4E0824-AD27-4708-9AB6-12523122511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fr-FR" dirty="0" smtClean="0"/>
              <a:t>Extrants.</a:t>
            </a:r>
            <a:r>
              <a:rPr lang="fr-FR" baseline="0" dirty="0" smtClean="0"/>
              <a:t> On dit aussi produits. </a:t>
            </a:r>
            <a:endParaRPr lang="fr-FR" dirty="0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991EB1-959C-4582-8DF9-F2B85CB66529}" type="slidenum">
              <a:rPr lang="en-GB" smtClean="0"/>
              <a:pPr/>
              <a:t>24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007B18-B383-4A31-9EA8-31BC3087F6C5}" type="slidenum">
              <a:rPr lang="en-GB" smtClean="0"/>
              <a:pPr/>
              <a:t>28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F659D6-E7B3-4F77-9BB2-BA2CF7321461}" type="slidenum">
              <a:rPr lang="en-GB" smtClean="0"/>
              <a:pPr/>
              <a:t>29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dirty="0" smtClean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4E524C-79E1-493C-82AB-1EA67EE9D355}" type="slidenum">
              <a:rPr lang="en-GB" smtClean="0"/>
              <a:pPr/>
              <a:t>30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10DF87A-EA86-4862-B530-3332867400E5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31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BCC04-57B5-455F-8AEA-85C903D8D87E}" type="slidenum">
              <a:rPr lang="en-US"/>
              <a:pPr/>
              <a:t>5</a:t>
            </a:fld>
            <a:endParaRPr lang="en-US"/>
          </a:p>
        </p:txBody>
      </p:sp>
      <p:sp>
        <p:nvSpPr>
          <p:cNvPr id="102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46125"/>
            <a:ext cx="4916487" cy="3689350"/>
          </a:xfrm>
          <a:ln/>
        </p:spPr>
      </p:sp>
      <p:sp>
        <p:nvSpPr>
          <p:cNvPr id="102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690269"/>
            <a:ext cx="4984962" cy="4443413"/>
          </a:xfrm>
        </p:spPr>
        <p:txBody>
          <a:bodyPr lIns="91458" tIns="45729" rIns="91458" bIns="45729"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CGR </a:t>
            </a:r>
            <a:r>
              <a:rPr lang="de-DE" dirty="0" err="1" smtClean="0"/>
              <a:t>Cadre</a:t>
            </a:r>
            <a:r>
              <a:rPr lang="de-DE" dirty="0" smtClean="0"/>
              <a:t> de </a:t>
            </a:r>
            <a:r>
              <a:rPr lang="de-DE" dirty="0" err="1" smtClean="0"/>
              <a:t>Gestion</a:t>
            </a:r>
            <a:r>
              <a:rPr lang="de-DE" dirty="0" smtClean="0"/>
              <a:t> du </a:t>
            </a:r>
            <a:r>
              <a:rPr lang="de-DE" dirty="0" err="1" smtClean="0"/>
              <a:t>Risque</a:t>
            </a:r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F8C41C-59BA-4A37-BFD2-956F15E5F02F}" type="slidenum">
              <a:rPr lang="en-US"/>
              <a:pPr/>
              <a:t>8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860425"/>
            <a:ext cx="4611688" cy="3459163"/>
          </a:xfrm>
          <a:ln w="12700" cap="flat">
            <a:solidFill>
              <a:schemeClr val="tx1"/>
            </a:solidFill>
          </a:ln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930" y="4688556"/>
            <a:ext cx="4978668" cy="4445126"/>
          </a:xfrm>
          <a:ln/>
        </p:spPr>
        <p:txBody>
          <a:bodyPr lIns="88942" tIns="43691" rIns="88942" bIns="43691"/>
          <a:lstStyle/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GB" sz="1000" b="1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1628775"/>
            <a:ext cx="8351838" cy="790575"/>
          </a:xfrm>
        </p:spPr>
        <p:txBody>
          <a:bodyPr/>
          <a:lstStyle/>
          <a:p>
            <a:pPr indent="0" algn="ctr" eaLnBrk="1" hangingPunct="1"/>
            <a:r>
              <a:rPr lang="fr-FR" sz="2600" noProof="0" dirty="0" smtClean="0"/>
              <a:t>Formation appui budgétaire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997200"/>
            <a:ext cx="8532813" cy="1728788"/>
          </a:xfrm>
        </p:spPr>
        <p:txBody>
          <a:bodyPr/>
          <a:lstStyle/>
          <a:p>
            <a:pPr algn="ctr" eaLnBrk="1" hangingPunct="1"/>
            <a:r>
              <a:rPr lang="fr-FR" sz="2000" noProof="0" dirty="0" smtClean="0"/>
              <a:t>Module </a:t>
            </a:r>
            <a:r>
              <a:rPr lang="fr-FR" sz="2000" noProof="0" dirty="0" smtClean="0"/>
              <a:t>8</a:t>
            </a:r>
            <a:endParaRPr lang="fr-FR" sz="2000" noProof="0" dirty="0" smtClean="0"/>
          </a:p>
          <a:p>
            <a:pPr algn="ctr" eaLnBrk="1" hangingPunct="1"/>
            <a:r>
              <a:rPr lang="fr-FR" sz="2000" noProof="0" dirty="0" smtClean="0"/>
              <a:t>Mise en œuvre et </a:t>
            </a:r>
            <a:r>
              <a:rPr lang="fr-FR" sz="2000" noProof="0" dirty="0" smtClean="0"/>
              <a:t>suivi d’un Contrat d’AB</a:t>
            </a:r>
            <a:endParaRPr lang="fr-FR" sz="2000" noProof="0" dirty="0" smtClean="0"/>
          </a:p>
          <a:p>
            <a:pPr algn="ctr" eaLnBrk="1" hangingPunct="1"/>
            <a:endParaRPr lang="fr-FR" sz="2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Dialogue politique en matière d’AB 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14841"/>
          </a:xfrm>
        </p:spPr>
        <p:txBody>
          <a:bodyPr/>
          <a:lstStyle/>
          <a:p>
            <a:pPr>
              <a:buNone/>
            </a:pPr>
            <a:endParaRPr lang="fr-FR" sz="1800" b="0" i="0" noProof="0" dirty="0" smtClean="0"/>
          </a:p>
          <a:p>
            <a:pPr marL="0">
              <a:buNone/>
            </a:pPr>
            <a:r>
              <a:rPr lang="fr-FR" sz="1800" i="0" noProof="0" dirty="0" smtClean="0"/>
              <a:t>Constitue un </a:t>
            </a:r>
            <a:r>
              <a:rPr lang="fr-FR" sz="1800" b="1" i="0" noProof="0" dirty="0" smtClean="0"/>
              <a:t>intrant essentiel </a:t>
            </a:r>
            <a:r>
              <a:rPr lang="fr-FR" sz="1800" i="0" noProof="0" dirty="0" smtClean="0"/>
              <a:t>des programmes d’AB et la pièce maîtresse en termes de redevabilité mutuelle</a:t>
            </a:r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Il fournit un cadre permettant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/>
              <a:t>De faire le point sur les politiques et les réformes de la politique du pays partenaire de même que sur l’engagement des donateurs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i="0" noProof="0" dirty="0" smtClean="0"/>
              <a:t>D’évaluer les progr</a:t>
            </a:r>
            <a:r>
              <a:rPr lang="fr-FR" sz="1600" noProof="0" dirty="0" smtClean="0"/>
              <a:t>ès de part et d’autre sur base des différentes informations, des critères et indicateurs et du débat approfondi avec le gouvernement</a:t>
            </a:r>
          </a:p>
          <a:p>
            <a:pPr marL="0" lvl="1" indent="-342900">
              <a:buClrTx/>
              <a:buFont typeface="Wingdings" pitchFamily="2" charset="2"/>
              <a:buChar char="§"/>
            </a:pPr>
            <a:r>
              <a:rPr lang="fr-FR" sz="1800" b="0" noProof="0" dirty="0" smtClean="0">
                <a:ea typeface="+mn-ea"/>
                <a:cs typeface="+mn-cs"/>
              </a:rPr>
              <a:t>Il peut être utilisé comme un outil anticipateur 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dirty="0" smtClean="0"/>
              <a:t>permettant</a:t>
            </a:r>
            <a:r>
              <a:rPr lang="fr-FR" sz="1600" noProof="0" dirty="0" smtClean="0"/>
              <a:t> d’identifier des dérapages au niveau des politiques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/>
              <a:t>Pour parvenir à définir de commun accord avec les autorités les mesures correctives et </a:t>
            </a:r>
            <a:r>
              <a:rPr lang="fr-FR" sz="1600" dirty="0" smtClean="0"/>
              <a:t>à affiner</a:t>
            </a:r>
            <a:r>
              <a:rPr lang="fr-FR" sz="1600" noProof="0" dirty="0" smtClean="0"/>
              <a:t> les objectifs</a:t>
            </a:r>
          </a:p>
          <a:p>
            <a:pPr marL="0" lvl="1" indent="-342900">
              <a:buClrTx/>
              <a:buFont typeface="Wingdings" pitchFamily="2" charset="2"/>
              <a:buChar char="§"/>
            </a:pPr>
            <a:endParaRPr lang="fr-FR" sz="1800" b="0" noProof="0" dirty="0" smtClean="0">
              <a:ea typeface="+mn-ea"/>
              <a:cs typeface="+mn-cs"/>
            </a:endParaRPr>
          </a:p>
          <a:p>
            <a:pPr marL="0">
              <a:buNone/>
            </a:pPr>
            <a:endParaRPr lang="fr-FR" sz="1800" i="0" noProof="0" dirty="0" smtClean="0"/>
          </a:p>
          <a:p>
            <a:pPr>
              <a:buNone/>
            </a:pPr>
            <a:endParaRPr lang="fr-FR" sz="1800" b="1" i="0" noProof="0" dirty="0" smtClean="0"/>
          </a:p>
          <a:p>
            <a:pPr>
              <a:buNone/>
            </a:pPr>
            <a:r>
              <a:rPr lang="fr-FR" sz="1800" b="1" i="0" noProof="0" dirty="0" smtClean="0"/>
              <a:t>	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	</a:t>
            </a:r>
            <a:endParaRPr lang="fr-FR" sz="1800" b="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10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285860"/>
            <a:ext cx="8535322" cy="774987"/>
          </a:xfrm>
        </p:spPr>
        <p:txBody>
          <a:bodyPr/>
          <a:lstStyle/>
          <a:p>
            <a:r>
              <a:rPr lang="fr-FR" noProof="0" dirty="0" smtClean="0"/>
              <a:t>Dialogue politique en matière d’AB : portée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57717"/>
          </a:xfrm>
        </p:spPr>
        <p:txBody>
          <a:bodyPr/>
          <a:lstStyle/>
          <a:p>
            <a:pPr>
              <a:buNone/>
            </a:pPr>
            <a:endParaRPr lang="fr-FR" sz="1800" b="0" i="0" noProof="0" dirty="0" smtClean="0"/>
          </a:p>
          <a:p>
            <a:pPr marL="0">
              <a:buNone/>
            </a:pPr>
            <a:r>
              <a:rPr lang="fr-FR" sz="2000" i="0" noProof="0" dirty="0" smtClean="0"/>
              <a:t>Le dialogue politique en matière d’AB doit couvrir</a:t>
            </a:r>
          </a:p>
          <a:p>
            <a:pPr marL="0">
              <a:buNone/>
            </a:pPr>
            <a:endParaRPr lang="fr-FR" sz="1000" i="0" noProof="0" dirty="0" smtClean="0"/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Le processus de formulation/suivi/évaluation des politiques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/>
              <a:t>Réunions officielles avec le gouvernement et les parties prenantes, revues, etc.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/>
              <a:t>Contacts informels </a:t>
            </a:r>
          </a:p>
          <a:p>
            <a:pPr marL="400050" lvl="1">
              <a:buClr>
                <a:srgbClr val="002060"/>
              </a:buClr>
              <a:buFont typeface="Wingdings" pitchFamily="2" charset="2"/>
              <a:buChar char="§"/>
            </a:pPr>
            <a:r>
              <a:rPr lang="fr-FR" sz="1800" b="0" noProof="0" dirty="0" smtClean="0">
                <a:ea typeface="+mn-ea"/>
                <a:cs typeface="+mn-cs"/>
              </a:rPr>
              <a:t>Le contenu 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/>
              <a:t>Politiques </a:t>
            </a:r>
            <a:r>
              <a:rPr lang="fr-FR" sz="1600" noProof="0" dirty="0" smtClean="0">
                <a:ea typeface="+mn-ea"/>
                <a:cs typeface="+mn-cs"/>
              </a:rPr>
              <a:t>sectorielles</a:t>
            </a:r>
          </a:p>
          <a:p>
            <a:pPr marL="800100" lvl="2">
              <a:buFont typeface="Wingdings" pitchFamily="2" charset="2"/>
              <a:buChar char="ü"/>
            </a:pPr>
            <a:r>
              <a:rPr lang="fr-FR" sz="1600" noProof="0" dirty="0" smtClean="0">
                <a:ea typeface="+mn-ea"/>
                <a:cs typeface="+mn-cs"/>
              </a:rPr>
              <a:t>Indicateurs de p</a:t>
            </a:r>
            <a:r>
              <a:rPr lang="fr-FR" sz="1600" noProof="0" dirty="0" smtClean="0"/>
              <a:t>erformance</a:t>
            </a:r>
            <a:endParaRPr lang="fr-FR" sz="1600" noProof="0" dirty="0" smtClean="0">
              <a:ea typeface="+mn-ea"/>
              <a:cs typeface="+mn-cs"/>
            </a:endParaRPr>
          </a:p>
          <a:p>
            <a:pPr marL="800100" lvl="2">
              <a:buFont typeface="Wingdings" pitchFamily="2" charset="2"/>
              <a:buChar char="ü"/>
            </a:pPr>
            <a:r>
              <a:rPr lang="fr-FR" sz="1600" b="0" noProof="0" dirty="0" smtClean="0">
                <a:ea typeface="+mn-ea"/>
                <a:cs typeface="+mn-cs"/>
              </a:rPr>
              <a:t>Renforcement des capacités </a:t>
            </a:r>
            <a:endParaRPr lang="fr-FR" sz="1600" noProof="0" dirty="0" smtClean="0">
              <a:ea typeface="+mn-ea"/>
              <a:cs typeface="+mn-cs"/>
            </a:endParaRPr>
          </a:p>
          <a:p>
            <a:pPr marL="800100" lvl="2">
              <a:buFont typeface="Wingdings" pitchFamily="2" charset="2"/>
              <a:buChar char="ü"/>
            </a:pPr>
            <a:endParaRPr lang="fr-FR" sz="1000" noProof="0" dirty="0" smtClean="0">
              <a:ea typeface="+mn-ea"/>
              <a:cs typeface="+mn-cs"/>
            </a:endParaRPr>
          </a:p>
          <a:p>
            <a:pPr marL="0">
              <a:buNone/>
            </a:pPr>
            <a:r>
              <a:rPr lang="fr-FR" sz="2000" i="0" noProof="0" dirty="0" smtClean="0"/>
              <a:t>Doit aller au delà des éléments </a:t>
            </a:r>
            <a:r>
              <a:rPr lang="fr-FR" sz="2000" i="0" dirty="0" smtClean="0"/>
              <a:t>de politique </a:t>
            </a:r>
            <a:r>
              <a:rPr lang="fr-FR" sz="2000" i="0" noProof="0" dirty="0" smtClean="0"/>
              <a:t>spécifiques de l’A</a:t>
            </a:r>
            <a:r>
              <a:rPr lang="fr-FR" sz="2000" i="0" noProof="0" dirty="0" smtClean="0">
                <a:ea typeface="+mn-ea"/>
                <a:cs typeface="+mn-cs"/>
              </a:rPr>
              <a:t>B et aborder le contexte du développement dans un sens plus large</a:t>
            </a:r>
          </a:p>
          <a:p>
            <a:pPr marL="0" lvl="1" indent="-342900">
              <a:buClrTx/>
              <a:buFont typeface="Wingdings" pitchFamily="2" charset="2"/>
              <a:buChar char="§"/>
            </a:pPr>
            <a:endParaRPr lang="fr-FR" sz="1800" b="0" noProof="0" dirty="0" smtClean="0">
              <a:ea typeface="+mn-ea"/>
              <a:cs typeface="+mn-cs"/>
            </a:endParaRPr>
          </a:p>
          <a:p>
            <a:pPr marL="0">
              <a:buNone/>
            </a:pPr>
            <a:endParaRPr lang="fr-FR" sz="1800" i="0" noProof="0" dirty="0" smtClean="0"/>
          </a:p>
          <a:p>
            <a:pPr>
              <a:buNone/>
            </a:pPr>
            <a:endParaRPr lang="fr-FR" sz="1800" b="1" i="0" noProof="0" dirty="0" smtClean="0"/>
          </a:p>
          <a:p>
            <a:pPr>
              <a:buNone/>
            </a:pPr>
            <a:r>
              <a:rPr lang="fr-FR" sz="1800" b="1" i="0" noProof="0" dirty="0" smtClean="0"/>
              <a:t>	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	</a:t>
            </a:r>
            <a:endParaRPr lang="fr-FR" sz="1800" b="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1417336"/>
            <a:ext cx="8229600" cy="571504"/>
          </a:xfrm>
        </p:spPr>
        <p:txBody>
          <a:bodyPr/>
          <a:lstStyle/>
          <a:p>
            <a:r>
              <a:rPr lang="fr-FR" sz="2400" noProof="0" dirty="0" smtClean="0"/>
              <a:t>Dialogue politique en matière d’AB :  adapté à chaque type de contrat</a:t>
            </a:r>
            <a:endParaRPr lang="fr-FR" sz="2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60848"/>
            <a:ext cx="8463884" cy="4320480"/>
          </a:xfrm>
        </p:spPr>
        <p:txBody>
          <a:bodyPr/>
          <a:lstStyle/>
          <a:p>
            <a:pPr marL="0">
              <a:buNone/>
            </a:pPr>
            <a:endParaRPr lang="fr-FR" sz="2000" b="1" i="0" noProof="0" dirty="0" smtClean="0"/>
          </a:p>
          <a:p>
            <a:pPr marL="0">
              <a:buNone/>
            </a:pPr>
            <a:r>
              <a:rPr lang="fr-FR" sz="2000" b="1" i="0" noProof="0" dirty="0" smtClean="0"/>
              <a:t>CBGD</a:t>
            </a:r>
            <a:r>
              <a:rPr lang="fr-FR" sz="2000" i="0" noProof="0" dirty="0" smtClean="0"/>
              <a:t>: </a:t>
            </a:r>
          </a:p>
          <a:p>
            <a:pPr marL="0" defTabSz="360000">
              <a:buNone/>
            </a:pPr>
            <a:endParaRPr lang="fr-FR" sz="2000" i="0" noProof="0" dirty="0" smtClean="0"/>
          </a:p>
          <a:p>
            <a:pPr marL="0" defTabSz="360000">
              <a:buNone/>
            </a:pPr>
            <a:r>
              <a:rPr lang="fr-FR" sz="2000" i="0" noProof="0" dirty="0" smtClean="0"/>
              <a:t>Dialogue sur un large éventail de politiques et de réformes</a:t>
            </a:r>
            <a:r>
              <a:rPr lang="fr-FR" sz="2000" i="0" noProof="0" dirty="0" smtClean="0"/>
              <a:t>:</a:t>
            </a:r>
          </a:p>
          <a:p>
            <a:pPr marL="0" defTabSz="360000">
              <a:buNone/>
            </a:pPr>
            <a:endParaRPr lang="fr-FR" sz="2000" i="0" noProof="0" dirty="0" smtClean="0"/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Mobilisation et affectation des ressources pour l’ensemble des dépenses des administrations publiques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Efficience et efficacité des principaux systèmes du</a:t>
            </a:r>
            <a:r>
              <a:rPr lang="fr-FR" sz="1600" i="0" noProof="0" dirty="0" smtClean="0"/>
              <a:t> </a:t>
            </a:r>
            <a:r>
              <a:rPr lang="fr-FR" sz="1600" i="0" noProof="0" dirty="0" smtClean="0"/>
              <a:t>gouvernement</a:t>
            </a:r>
            <a:endParaRPr lang="fr-FR" sz="2000" i="0" noProof="0" dirty="0" smtClean="0"/>
          </a:p>
          <a:p>
            <a:pPr marL="0">
              <a:buNone/>
            </a:pPr>
            <a:r>
              <a:rPr lang="fr-FR" sz="2000" i="0" noProof="0" dirty="0" smtClean="0"/>
              <a:t>Vise à 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i="0" noProof="0" dirty="0" smtClean="0"/>
              <a:t>Améliorer la formulation et la mise en œuvre des politiques </a:t>
            </a:r>
            <a:r>
              <a:rPr lang="fr-FR" sz="1600" dirty="0" smtClean="0"/>
              <a:t>nationales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dirty="0" smtClean="0"/>
              <a:t>Créer une base pour assurer la </a:t>
            </a:r>
            <a:r>
              <a:rPr lang="fr-FR" sz="1600" dirty="0" smtClean="0"/>
              <a:t>redevabilité</a:t>
            </a:r>
            <a:endParaRPr lang="fr-FR" sz="1600" i="0" noProof="0" dirty="0" smtClean="0"/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Améliorer les missions de service public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i="0" noProof="0" dirty="0" smtClean="0"/>
              <a:t>Promouvoir la bonne gouvernance</a:t>
            </a:r>
            <a:r>
              <a:rPr lang="fr-FR" sz="1000" i="0" noProof="0" dirty="0" smtClean="0"/>
              <a:t>	</a:t>
            </a:r>
          </a:p>
          <a:p>
            <a:pPr marL="0">
              <a:buNone/>
            </a:pPr>
            <a:endParaRPr lang="fr-FR" sz="180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85861"/>
            <a:ext cx="8229600" cy="571504"/>
          </a:xfrm>
        </p:spPr>
        <p:txBody>
          <a:bodyPr/>
          <a:lstStyle/>
          <a:p>
            <a:r>
              <a:rPr lang="fr-FR" sz="2000" noProof="0" dirty="0" smtClean="0"/>
              <a:t>Dialogue politique en matière d’AB :  adapté à chaque type de contrat</a:t>
            </a:r>
            <a:endParaRPr lang="fr-FR" sz="20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463884" cy="4668550"/>
          </a:xfrm>
        </p:spPr>
        <p:txBody>
          <a:bodyPr/>
          <a:lstStyle/>
          <a:p>
            <a:pPr marL="0">
              <a:buNone/>
            </a:pPr>
            <a:r>
              <a:rPr lang="fr-FR" sz="1800" b="1" i="0" noProof="0" dirty="0" smtClean="0"/>
              <a:t>CRS</a:t>
            </a:r>
          </a:p>
          <a:p>
            <a:pPr marL="0" indent="-360000">
              <a:buNone/>
            </a:pPr>
            <a:r>
              <a:rPr lang="fr-FR" sz="2000" i="0" noProof="0" dirty="0" smtClean="0"/>
              <a:t>Dialogue sur des questions sectorielles spécifiques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Indicateurs de performance clés pour le secteur (intrants, processus, résultats)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Accès et qualité aux services  </a:t>
            </a:r>
          </a:p>
          <a:p>
            <a:pPr marL="0">
              <a:buClr>
                <a:srgbClr val="002060"/>
              </a:buClr>
              <a:buNone/>
            </a:pPr>
            <a:r>
              <a:rPr lang="fr-FR" sz="2000" i="0" noProof="0" dirty="0" smtClean="0"/>
              <a:t>Vise </a:t>
            </a:r>
            <a:r>
              <a:rPr lang="fr-FR" sz="2000" i="0" noProof="0" dirty="0" smtClean="0"/>
              <a:t>à</a:t>
            </a:r>
            <a:endParaRPr lang="fr-FR" sz="1600" noProof="0" dirty="0" smtClean="0"/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dirty="0" smtClean="0"/>
              <a:t>Améliorer formation/mise en œuvre des politiques </a:t>
            </a:r>
            <a:r>
              <a:rPr lang="fr-FR" sz="1600" dirty="0" smtClean="0"/>
              <a:t>sectorielles</a:t>
            </a:r>
          </a:p>
          <a:p>
            <a:pPr marL="800100" lvl="2">
              <a:buClr>
                <a:srgbClr val="002060"/>
              </a:buClr>
              <a:buFont typeface="Wingdings" pitchFamily="2" charset="2"/>
              <a:buChar char="ü"/>
            </a:pPr>
            <a:r>
              <a:rPr lang="fr-FR" sz="1600" noProof="0" dirty="0" smtClean="0"/>
              <a:t>Améliorer </a:t>
            </a:r>
            <a:r>
              <a:rPr lang="fr-FR" sz="1600" noProof="0" dirty="0" smtClean="0"/>
              <a:t>l’efficience et l’efficacité des systèmes et des structures de service sectorielles du </a:t>
            </a:r>
            <a:r>
              <a:rPr lang="fr-FR" sz="1600" noProof="0" dirty="0" smtClean="0"/>
              <a:t>gouvernement</a:t>
            </a:r>
            <a:endParaRPr lang="fr-FR" sz="1600" noProof="0" dirty="0" smtClean="0"/>
          </a:p>
          <a:p>
            <a:pPr marL="0" lvl="1" indent="-342900">
              <a:buClr>
                <a:schemeClr val="bg1"/>
              </a:buClr>
              <a:buNone/>
            </a:pPr>
            <a:r>
              <a:rPr lang="fr-FR" sz="1800" noProof="0" dirty="0" smtClean="0">
                <a:ea typeface="+mn-ea"/>
                <a:cs typeface="+mn-cs"/>
              </a:rPr>
              <a:t>CCAE</a:t>
            </a:r>
          </a:p>
          <a:p>
            <a:pPr marL="0" lvl="1" indent="-360000">
              <a:buClr>
                <a:schemeClr val="bg1"/>
              </a:buClr>
              <a:buNone/>
            </a:pPr>
            <a:r>
              <a:rPr lang="fr-FR" b="0" noProof="0" dirty="0" smtClean="0">
                <a:ea typeface="+mn-ea"/>
                <a:cs typeface="+mn-cs"/>
              </a:rPr>
              <a:t>Dialogue sur </a:t>
            </a:r>
          </a:p>
          <a:p>
            <a:pPr marL="742050" lvl="2" indent="-360000">
              <a:buFont typeface="Wingdings" pitchFamily="2" charset="2"/>
              <a:buChar char="ü"/>
            </a:pPr>
            <a:r>
              <a:rPr lang="fr-FR" sz="1600" noProof="0" dirty="0" smtClean="0"/>
              <a:t>Réponse globale, cohérente et coordonnée à l’égard des fonctions vitales de l’État </a:t>
            </a:r>
          </a:p>
          <a:p>
            <a:pPr marL="742050" lvl="2" indent="-360000">
              <a:buFont typeface="Wingdings" pitchFamily="2" charset="2"/>
              <a:buChar char="ü"/>
            </a:pPr>
            <a:r>
              <a:rPr lang="fr-FR" sz="1600" noProof="0" dirty="0" smtClean="0"/>
              <a:t>Apport des services de base à la population</a:t>
            </a:r>
          </a:p>
          <a:p>
            <a:pPr marL="742050" lvl="2" indent="-360000">
              <a:buFont typeface="Wingdings" pitchFamily="2" charset="2"/>
              <a:buChar char="ü"/>
            </a:pPr>
            <a:r>
              <a:rPr lang="fr-FR" sz="1600" noProof="0" dirty="0" smtClean="0"/>
              <a:t>Transition vers le développement et la gouvernance démocratique</a:t>
            </a:r>
          </a:p>
          <a:p>
            <a:pPr marL="400050" lvl="1" indent="-360000">
              <a:buFont typeface="Wingdings" pitchFamily="2" charset="2"/>
              <a:buChar char="ü"/>
            </a:pPr>
            <a:endParaRPr lang="fr-FR" sz="1600" noProof="0" dirty="0" smtClean="0"/>
          </a:p>
          <a:p>
            <a:pPr marL="400050" lvl="1" indent="-360000">
              <a:buFont typeface="Wingdings" pitchFamily="2" charset="2"/>
              <a:buChar char="ü"/>
            </a:pPr>
            <a:endParaRPr lang="fr-FR" sz="1600" noProof="0" dirty="0" smtClean="0"/>
          </a:p>
          <a:p>
            <a:pPr marL="400050" lvl="1" indent="-360000">
              <a:buFont typeface="Wingdings" pitchFamily="2" charset="2"/>
              <a:buChar char="ü"/>
            </a:pPr>
            <a:endParaRPr lang="fr-FR" sz="1600" i="0" noProof="0" dirty="0" smtClean="0"/>
          </a:p>
          <a:p>
            <a:pPr marL="0" indent="-360000">
              <a:buNone/>
            </a:pPr>
            <a:endParaRPr lang="fr-FR" sz="2000" i="0" noProof="0" dirty="0" smtClean="0"/>
          </a:p>
          <a:p>
            <a:pPr marL="0">
              <a:buNone/>
            </a:pPr>
            <a:r>
              <a:rPr lang="fr-FR" sz="1800" i="0" noProof="0" dirty="0" smtClean="0"/>
              <a:t>	</a:t>
            </a:r>
          </a:p>
          <a:p>
            <a:pPr marL="0">
              <a:buNone/>
            </a:pPr>
            <a:endParaRPr lang="fr-FR" sz="180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Un dialogue éclairé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00240"/>
            <a:ext cx="8435280" cy="4381088"/>
          </a:xfrm>
        </p:spPr>
        <p:txBody>
          <a:bodyPr/>
          <a:lstStyle/>
          <a:p>
            <a:pPr>
              <a:buNone/>
            </a:pPr>
            <a:endParaRPr lang="fr-FR" sz="1800" b="0" i="0" noProof="0" dirty="0" smtClean="0"/>
          </a:p>
          <a:p>
            <a:pPr marL="0">
              <a:buNone/>
            </a:pPr>
            <a:r>
              <a:rPr lang="fr-FR" i="0" noProof="0" dirty="0" smtClean="0"/>
              <a:t>Le dialogue politique doit être un</a:t>
            </a:r>
            <a:r>
              <a:rPr lang="fr-FR" b="0" i="0" noProof="0" dirty="0" smtClean="0">
                <a:ea typeface="+mn-ea"/>
                <a:cs typeface="+mn-cs"/>
              </a:rPr>
              <a:t> </a:t>
            </a:r>
            <a:r>
              <a:rPr lang="fr-FR" b="1" i="0" noProof="0" dirty="0" smtClean="0"/>
              <a:t>dialogue éclairé </a:t>
            </a:r>
            <a:r>
              <a:rPr lang="fr-FR" b="0" i="0" noProof="0" dirty="0" smtClean="0">
                <a:ea typeface="+mn-ea"/>
                <a:cs typeface="+mn-cs"/>
              </a:rPr>
              <a:t>:</a:t>
            </a:r>
          </a:p>
          <a:p>
            <a:pPr marL="0">
              <a:buNone/>
            </a:pPr>
            <a:endParaRPr lang="fr-FR" b="0" i="0" noProof="0" dirty="0" smtClean="0">
              <a:ea typeface="+mn-ea"/>
              <a:cs typeface="+mn-cs"/>
            </a:endParaRPr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S’appuie sur les évaluations en matière </a:t>
            </a:r>
            <a:r>
              <a:rPr lang="fr-FR" sz="1800" i="0" noProof="0" dirty="0" smtClean="0"/>
              <a:t>de critères d’éligibilité </a:t>
            </a:r>
            <a:r>
              <a:rPr lang="fr-FR" sz="1800" i="0" noProof="0" dirty="0" smtClean="0"/>
              <a:t>et de risques</a:t>
            </a:r>
          </a:p>
          <a:p>
            <a:pPr marL="0">
              <a:buClrTx/>
              <a:buFont typeface="Wingdings" pitchFamily="2" charset="2"/>
              <a:buChar char="§"/>
            </a:pPr>
            <a:endParaRPr lang="fr-FR" sz="1800" i="0" noProof="0" dirty="0" smtClean="0"/>
          </a:p>
          <a:p>
            <a:pPr marL="3420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Nécessite une</a:t>
            </a:r>
            <a:r>
              <a:rPr lang="fr-FR" sz="1800" b="0" i="0" noProof="0" dirty="0" smtClean="0">
                <a:ea typeface="+mn-ea"/>
                <a:cs typeface="+mn-cs"/>
              </a:rPr>
              <a:t> </a:t>
            </a:r>
            <a:r>
              <a:rPr lang="fr-FR" sz="1800" b="1" i="0" noProof="0" dirty="0" smtClean="0">
                <a:ea typeface="+mn-ea"/>
                <a:cs typeface="+mn-cs"/>
              </a:rPr>
              <a:t>compréhension des acteurs, des règles et des  mécanismes </a:t>
            </a:r>
            <a:r>
              <a:rPr lang="fr-FR" sz="1800" i="0" noProof="0" dirty="0" smtClean="0">
                <a:ea typeface="+mn-ea"/>
                <a:cs typeface="+mn-cs"/>
              </a:rPr>
              <a:t>de</a:t>
            </a:r>
            <a:r>
              <a:rPr lang="fr-FR" sz="1800" i="0" noProof="0" dirty="0" smtClean="0"/>
              <a:t> prise de</a:t>
            </a:r>
            <a:r>
              <a:rPr lang="fr-FR" sz="1800" b="0" i="0" noProof="0" dirty="0" smtClean="0">
                <a:ea typeface="+mn-ea"/>
                <a:cs typeface="+mn-cs"/>
              </a:rPr>
              <a:t> décision dans le pays partenaire</a:t>
            </a:r>
          </a:p>
          <a:p>
            <a:pPr marL="0">
              <a:buClrTx/>
              <a:buNone/>
            </a:pPr>
            <a:endParaRPr lang="fr-FR" sz="1800" i="0" noProof="0" dirty="0" smtClean="0"/>
          </a:p>
          <a:p>
            <a:pPr marL="3420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Ainsi qu’une compréhension du cadre de coordination des donateurs aux niveaux</a:t>
            </a:r>
            <a:r>
              <a:rPr lang="fr-FR" sz="1800" b="0" i="0" noProof="0" dirty="0" smtClean="0">
                <a:ea typeface="+mn-ea"/>
                <a:cs typeface="+mn-cs"/>
              </a:rPr>
              <a:t> central, local et infranational du gouvernement</a:t>
            </a:r>
          </a:p>
          <a:p>
            <a:pPr marL="0">
              <a:buNone/>
            </a:pPr>
            <a:endParaRPr lang="fr-FR" sz="1800" i="0" noProof="0" dirty="0" smtClean="0"/>
          </a:p>
          <a:p>
            <a:pPr>
              <a:buNone/>
            </a:pPr>
            <a:endParaRPr lang="fr-FR" sz="1800" b="1" i="0" noProof="0" dirty="0" smtClean="0"/>
          </a:p>
          <a:p>
            <a:pPr>
              <a:buNone/>
            </a:pPr>
            <a:r>
              <a:rPr lang="fr-FR" sz="1800" b="1" i="0" noProof="0" dirty="0" smtClean="0"/>
              <a:t>	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	</a:t>
            </a:r>
            <a:endParaRPr lang="fr-FR" sz="1800" b="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4077072"/>
            <a:ext cx="8145463" cy="760413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Plan du module </a:t>
            </a:r>
            <a:r>
              <a:rPr lang="fr-FR" noProof="0" dirty="0" smtClean="0"/>
              <a:t>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Suivi de l’AB: un processus permanent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Dialogue politique dans le cadre de l’appui budgétaire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dirty="0" smtClean="0">
                <a:solidFill>
                  <a:srgbClr val="C00000"/>
                </a:solidFill>
              </a:rPr>
              <a:t>Coordination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Evaluation</a:t>
            </a:r>
            <a:endParaRPr lang="fr-FR" i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824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Coordination des bailleurs de fonds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507288" cy="4608512"/>
          </a:xfrm>
        </p:spPr>
        <p:txBody>
          <a:bodyPr/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2000" i="0" noProof="0" dirty="0" smtClean="0">
                <a:solidFill>
                  <a:srgbClr val="103C72"/>
                </a:solidFill>
              </a:rPr>
              <a:t>Nature de la coordination des bailleurs : menée par le gouvernement, formelle/informelle, participation et rôles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2000" i="0" noProof="0" dirty="0" smtClean="0">
                <a:solidFill>
                  <a:srgbClr val="103C72"/>
                </a:solidFill>
              </a:rPr>
              <a:t>Existence d’un cadre commun et son fonctionnement : harmonisation sans unanimité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2000" i="0" noProof="0" dirty="0" smtClean="0">
                <a:solidFill>
                  <a:srgbClr val="103C72"/>
                </a:solidFill>
              </a:rPr>
              <a:t>Comment fonctionne la coordination entre le pays partenaire et le/les bailleurs de fonds ? 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Existence d’un groupe d’appui budgétaire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Rôle clé du gouvernement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Prévisibilité du financement du bailleur de fonds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Existence d’un cadre commun de mesure de la performance (</a:t>
            </a:r>
            <a:r>
              <a:rPr lang="fr-FR" sz="1600" b="0" dirty="0" smtClean="0">
                <a:solidFill>
                  <a:srgbClr val="103C72"/>
                </a:solidFill>
                <a:cs typeface="Arial" pitchFamily="34" charset="0"/>
              </a:rPr>
              <a:t>CMP</a:t>
            </a: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) et recours aux critères de décaissement</a:t>
            </a:r>
          </a:p>
          <a:p>
            <a:pPr marL="800100" lvl="1" indent="-342900"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b="0" noProof="0" dirty="0" smtClean="0">
                <a:solidFill>
                  <a:srgbClr val="103C72"/>
                </a:solidFill>
                <a:cs typeface="Arial" pitchFamily="34" charset="0"/>
              </a:rPr>
              <a:t>Existence d’ initiatives complémentaires (formation, AT,...)</a:t>
            </a:r>
          </a:p>
          <a:p>
            <a:pPr eaLnBrk="0" hangingPunct="0">
              <a:spcBef>
                <a:spcPts val="1200"/>
              </a:spcBef>
              <a:spcAft>
                <a:spcPts val="12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2000" i="0" noProof="0" dirty="0" smtClean="0">
                <a:solidFill>
                  <a:srgbClr val="103C72"/>
                </a:solidFill>
                <a:latin typeface="Arial" charset="0"/>
              </a:rPr>
              <a:t>Comment fonctionne la coordination entre les bailleurs de fonds ? </a:t>
            </a:r>
          </a:p>
          <a:p>
            <a:pPr>
              <a:buClrTx/>
              <a:buFont typeface="Wingdings" pitchFamily="2" charset="2"/>
              <a:buChar char="§"/>
            </a:pPr>
            <a:endParaRPr lang="fr-FR" sz="1800" b="1" i="0" noProof="0" dirty="0" smtClean="0"/>
          </a:p>
          <a:p>
            <a:pPr>
              <a:buNone/>
            </a:pPr>
            <a:r>
              <a:rPr lang="fr-FR" sz="1800" b="1" i="0" noProof="0" dirty="0" smtClean="0"/>
              <a:t>	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	</a:t>
            </a:r>
            <a:endParaRPr lang="fr-FR" sz="1800" b="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Coordination de l’UE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14841"/>
          </a:xfrm>
        </p:spPr>
        <p:txBody>
          <a:bodyPr/>
          <a:lstStyle/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None/>
              <a:defRPr/>
            </a:pPr>
            <a:r>
              <a:rPr lang="fr-FR" sz="2000" i="0" noProof="0" dirty="0" smtClean="0"/>
              <a:t>Objectif de l’UE:  approche coordonnée à l’égard de l’AB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Efficacité renforcée de l’AB 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Apporte une réponse cohérente et constante aux défis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dirty="0" smtClean="0"/>
              <a:t>Vers un seul « CBGD UE » (voir la communication sur l’AB)</a:t>
            </a:r>
            <a:endParaRPr lang="fr-FR" sz="1600" i="0" noProof="0" dirty="0" smtClean="0"/>
          </a:p>
          <a:p>
            <a:pPr eaLnBrk="0" hangingPunct="0">
              <a:spcBef>
                <a:spcPts val="1200"/>
              </a:spcBef>
              <a:spcAft>
                <a:spcPts val="600"/>
              </a:spcAft>
              <a:buClr>
                <a:srgbClr val="103C72"/>
              </a:buClr>
              <a:buNone/>
              <a:defRPr/>
            </a:pPr>
            <a:r>
              <a:rPr lang="fr-FR" sz="2000" i="0" noProof="0" dirty="0" smtClean="0"/>
              <a:t>Principes directeurs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Prise de décision souveraine</a:t>
            </a:r>
          </a:p>
          <a:p>
            <a:pPr eaLnBrk="0" hangingPunct="0">
              <a:spcBef>
                <a:spcPts val="600"/>
              </a:spcBef>
              <a:spcAft>
                <a:spcPts val="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Échange d’informations systématique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Soutien d’une coordination plus large entre les donateurs et d’une coordination menée par le pays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Implication à la fois au niveau du siège et au niveau du terrain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buClr>
                <a:srgbClr val="103C72"/>
              </a:buClr>
              <a:buFont typeface="Wingdings" pitchFamily="2" charset="2"/>
              <a:buChar char="§"/>
              <a:defRPr/>
            </a:pPr>
            <a:r>
              <a:rPr lang="fr-FR" sz="1600" i="0" noProof="0" dirty="0" smtClean="0"/>
              <a:t>S’appuie sur les organes, mécanismes de coopération existants et les cadres juridiques déjà en place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</a:p>
          <a:p>
            <a:pPr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	</a:t>
            </a:r>
            <a:endParaRPr lang="fr-FR" sz="1800" b="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4077072"/>
            <a:ext cx="8145463" cy="7604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Plan du module </a:t>
            </a:r>
            <a:r>
              <a:rPr lang="fr-FR" noProof="0" dirty="0" smtClean="0"/>
              <a:t>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Suivi de l’AB: un processus permanent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Dialogue politique dans le cadre de l’appui budgétaire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Coordination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dirty="0" smtClean="0">
                <a:solidFill>
                  <a:srgbClr val="C00000"/>
                </a:solidFill>
              </a:rPr>
              <a:t>Evaluation</a:t>
            </a:r>
            <a:endParaRPr lang="fr-FR" b="1" i="0" dirty="0" smtClean="0">
              <a:solidFill>
                <a:srgbClr val="C00000"/>
              </a:solidFill>
            </a:endParaRPr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360363"/>
          </a:xfrm>
        </p:spPr>
        <p:txBody>
          <a:bodyPr/>
          <a:lstStyle/>
          <a:p>
            <a:pPr indent="0" eaLnBrk="1" hangingPunct="1"/>
            <a:r>
              <a:rPr lang="fr-BE" sz="2600" dirty="0" smtClean="0"/>
              <a:t>4.1 </a:t>
            </a:r>
            <a:r>
              <a:rPr lang="fr-BE" sz="2600" dirty="0" smtClean="0"/>
              <a:t>Objectifs  et méthodologie</a:t>
            </a:r>
            <a:endParaRPr lang="en-GB" sz="26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9144000" cy="4753123"/>
          </a:xfrm>
        </p:spPr>
        <p:txBody>
          <a:bodyPr/>
          <a:lstStyle/>
          <a:p>
            <a:pPr marL="457200" lvl="1" indent="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GB" sz="1800" b="0" i="1" dirty="0" smtClean="0"/>
          </a:p>
          <a:p>
            <a:pPr marL="457200" lvl="1" indent="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GB" sz="1800" b="0" i="1" dirty="0" smtClean="0"/>
              <a:t>“</a:t>
            </a:r>
            <a:r>
              <a:rPr lang="fr-FR" sz="1800" b="0" i="1" dirty="0" smtClean="0"/>
              <a:t>Evaluer </a:t>
            </a:r>
            <a:r>
              <a:rPr lang="fr-FR" sz="1800" b="0" i="1" dirty="0" smtClean="0"/>
              <a:t>dans quelle mesure et dans quelles circonstances l’AB a amélioré les politiques, stratégies et dépenses du gouvernement partenaire en vue d’atteindre des résultats de développement durable sur le plan national et/ou sectoriel et de produire des impacts positifs sur la réduction de la pauvreté et la croissance économique</a:t>
            </a:r>
            <a:r>
              <a:rPr lang="fr-FR" sz="1800" b="0" dirty="0" smtClean="0"/>
              <a:t>.</a:t>
            </a:r>
            <a:r>
              <a:rPr lang="en-GB" sz="1800" b="0" i="1" dirty="0" smtClean="0"/>
              <a:t>”</a:t>
            </a:r>
            <a:r>
              <a:rPr lang="en-GB" sz="1800" b="0" dirty="0" smtClean="0"/>
              <a:t>.</a:t>
            </a:r>
          </a:p>
          <a:p>
            <a:pPr marL="457200" lvl="1" indent="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GB" sz="1800" b="0" dirty="0" smtClean="0"/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dirty="0" smtClean="0">
                <a:solidFill>
                  <a:schemeClr val="accent6"/>
                </a:solidFill>
              </a:rPr>
              <a:t>Exercices conjoints des donateurs de l’AB et du pays bénéficiaire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dirty="0" smtClean="0">
                <a:solidFill>
                  <a:schemeClr val="accent6"/>
                </a:solidFill>
              </a:rPr>
              <a:t>Une approche méthodologique améliorée </a:t>
            </a:r>
            <a:r>
              <a:rPr lang="fr-FR" sz="1800" b="0" dirty="0" smtClean="0">
                <a:solidFill>
                  <a:schemeClr val="accent6"/>
                </a:solidFill>
              </a:rPr>
              <a:t>a été élaborée  </a:t>
            </a:r>
            <a:endParaRPr lang="fr-FR" sz="1800" b="0" dirty="0" smtClean="0">
              <a:solidFill>
                <a:schemeClr val="accent6"/>
              </a:solidFill>
            </a:endParaRP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dirty="0" smtClean="0">
                <a:solidFill>
                  <a:schemeClr val="accent6"/>
                </a:solidFill>
              </a:rPr>
              <a:t>Les évaluations doivent être préparées dès le début du contrat d’AB: recueil et enregistrement des informations et données de base et mise en place d’un solide système de suivi et de communication </a:t>
            </a:r>
            <a:r>
              <a:rPr lang="fr-FR" sz="1800" b="0" dirty="0" smtClean="0">
                <a:solidFill>
                  <a:schemeClr val="accent6"/>
                </a:solidFill>
              </a:rPr>
              <a:t>des rapports.</a:t>
            </a:r>
            <a:endParaRPr lang="fr-FR" sz="1800" b="0" dirty="0" smtClean="0">
              <a:solidFill>
                <a:schemeClr val="accent6"/>
              </a:solidFill>
            </a:endParaRPr>
          </a:p>
          <a:p>
            <a:pPr marL="457200" lvl="1" indent="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CE8B4CD-5154-4735-972F-84C06E0390F8}" type="slidenum">
              <a:rPr lang="en-GB" smtClean="0"/>
              <a:pPr/>
              <a:t>19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23528" y="2348880"/>
            <a:ext cx="8145463" cy="760413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Plan du module </a:t>
            </a:r>
            <a:r>
              <a:rPr lang="fr-FR" noProof="0" dirty="0" smtClean="0"/>
              <a:t>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noProof="0" dirty="0" smtClean="0">
                <a:solidFill>
                  <a:srgbClr val="C00000"/>
                </a:solidFill>
              </a:rPr>
              <a:t>Suivi de l’AB: un processus permanent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Dialogue politique dans le cadre de l’appui budgétaire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Coordination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Evaluation</a:t>
            </a: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39850"/>
            <a:ext cx="9144000" cy="576263"/>
          </a:xfrm>
        </p:spPr>
        <p:txBody>
          <a:bodyPr/>
          <a:lstStyle/>
          <a:p>
            <a:pPr indent="0" eaLnBrk="1" hangingPunct="1"/>
            <a:r>
              <a:rPr lang="fr-FR" sz="2600" noProof="0" dirty="0" smtClean="0"/>
              <a:t>Le cadre d’évaluation exhaustif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989138"/>
            <a:ext cx="9036050" cy="4680222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noProof="0" dirty="0" smtClean="0">
                <a:solidFill>
                  <a:srgbClr val="FF0000"/>
                </a:solidFill>
              </a:rPr>
              <a:t>Notion centrale: </a:t>
            </a:r>
            <a:r>
              <a:rPr lang="fr-FR" sz="1800" noProof="0" dirty="0" smtClean="0">
                <a:solidFill>
                  <a:schemeClr val="accent6"/>
                </a:solidFill>
              </a:rPr>
              <a:t>l’AB est une contribution à la mise en œuvre de la politique et des actions de dépense d’un gouvernement partenaire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 cadre d’évaluation exhaustif comporte cinq niveaux basés sur la logique d’intervention (voir guidelines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, pp 17)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et la séquence des effets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De nombreux facteurs externes (autres que l’AB) déterminent les </a:t>
            </a:r>
            <a:r>
              <a:rPr lang="fr-FR" sz="1800" b="0" dirty="0" smtClean="0">
                <a:solidFill>
                  <a:schemeClr val="accent6"/>
                </a:solidFill>
              </a:rPr>
              <a:t>extrants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,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les résultats et l’impact.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Une évaluation des résultats et impact des politiques du gouvernement est nécessaire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Cadre d’</a:t>
            </a:r>
            <a:r>
              <a:rPr lang="fr-FR" sz="1800" b="0" dirty="0" smtClean="0">
                <a:solidFill>
                  <a:schemeClr val="accent6"/>
                </a:solidFill>
              </a:rPr>
              <a:t>Evaluation Exhaustif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 spécifique nécessaire pour un programme conjoint d’ABG et pour chaque programme conjoint d’ABS  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800" b="0" noProof="0" dirty="0" smtClean="0">
              <a:solidFill>
                <a:schemeClr val="accent6"/>
              </a:solidFill>
            </a:endParaRP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noProof="0" dirty="0" smtClean="0"/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FA8BB6-C2E7-47DC-8C71-FCDE37ECFC0D}" type="slidenum">
              <a:rPr lang="en-GB" smtClean="0"/>
              <a:pPr/>
              <a:t>20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3E75D8-1EB5-4F34-B2A0-972CAFB621FC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0" y="642918"/>
            <a:ext cx="923925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122363"/>
          <a:ext cx="8857129" cy="5678424"/>
        </p:xfrm>
        <a:graphic>
          <a:graphicData uri="http://schemas.openxmlformats.org/drawingml/2006/table">
            <a:tbl>
              <a:tblPr/>
              <a:tblGrid>
                <a:gridCol w="805120"/>
                <a:gridCol w="3586844"/>
                <a:gridCol w="805120"/>
                <a:gridCol w="623291"/>
                <a:gridCol w="3036754"/>
              </a:tblGrid>
              <a:tr h="2076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du Gouvernement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Croissance soutenable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Réduction de la pauvreté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Appui budgétaire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Réponse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des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acteurs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économiques et sociaux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à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l’action du gouvernement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Offre de services publics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Contribution à la réalisation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Exécution du budget</a:t>
                      </a: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Monitorage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des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Missions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de service publiques améliorées</a:t>
                      </a: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Etc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induits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gestion des finances publiques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qualité des politiques/stratégies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Efficacité et efficience accrues de l’action gouvernementale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Ressources budgétaires</a:t>
                      </a: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Réformes institutionnelles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plans opérationnels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Politiques </a:t>
                      </a:r>
                      <a:r>
                        <a:rPr lang="fr-FR" sz="12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natioanle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et sectorielles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 la part de l’aide gérée par le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des ressources budgétaires finançant des dépenses discrétionnaires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Meilleure prévisibilité de l’aide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 coordonné et cohérent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 coordonnés et cohérents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Transfert de fonds au budget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Conditions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indicateurs de performance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Coordination et harmonisation des bailleurs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6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76256" y="6381750"/>
            <a:ext cx="2133600" cy="476250"/>
          </a:xfrm>
          <a:noFill/>
        </p:spPr>
        <p:txBody>
          <a:bodyPr/>
          <a:lstStyle/>
          <a:p>
            <a:pPr algn="r"/>
            <a:fld id="{4C75E954-FFAE-4C70-B3B5-8384F3FA4AEE}" type="slidenum">
              <a:rPr lang="en-GB" smtClean="0"/>
              <a:pPr algn="r"/>
              <a:t>22</a:t>
            </a:fld>
            <a:endParaRPr lang="en-GB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2845" y="188913"/>
            <a:ext cx="9001156" cy="7921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2400" b="1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Cadres logiques de l’action du gouvernement </a:t>
            </a:r>
          </a:p>
          <a:p>
            <a:pPr algn="ctr">
              <a:defRPr/>
            </a:pPr>
            <a:r>
              <a:rPr lang="fr-FR" sz="2400" b="1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et de l’appui budgétaire</a:t>
            </a:r>
            <a:endParaRPr lang="en-US" sz="2400" b="1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649288"/>
          </a:xfrm>
        </p:spPr>
        <p:txBody>
          <a:bodyPr/>
          <a:lstStyle/>
          <a:p>
            <a:pPr indent="0" eaLnBrk="1" hangingPunct="1"/>
            <a:r>
              <a:rPr lang="fr-BE" sz="2600" smtClean="0"/>
              <a:t>Les principaux moteurs à analyser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032250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b="0" dirty="0" smtClean="0">
                <a:solidFill>
                  <a:schemeClr val="accent6"/>
                </a:solidFill>
              </a:rPr>
              <a:t>L’effet des transferts de fonds:</a:t>
            </a:r>
          </a:p>
          <a:p>
            <a:pPr marL="1333500" lvl="2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b="0" dirty="0" smtClean="0">
                <a:solidFill>
                  <a:schemeClr val="accent6"/>
                </a:solidFill>
              </a:rPr>
              <a:t>En termes de dépenses additionnelles du </a:t>
            </a:r>
            <a:r>
              <a:rPr lang="fr-BE" sz="2000" b="0" dirty="0" smtClean="0">
                <a:solidFill>
                  <a:schemeClr val="accent6"/>
                </a:solidFill>
              </a:rPr>
              <a:t>gouvernement;</a:t>
            </a:r>
            <a:endParaRPr lang="fr-BE" sz="2000" b="0" dirty="0" smtClean="0">
              <a:solidFill>
                <a:schemeClr val="accent6"/>
              </a:solidFill>
            </a:endParaRPr>
          </a:p>
          <a:p>
            <a:pPr marL="1333500" lvl="2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dirty="0" smtClean="0">
                <a:solidFill>
                  <a:schemeClr val="accent6"/>
                </a:solidFill>
              </a:rPr>
              <a:t>En terme de canalisation des fonds des donateurs via le système de GFP</a:t>
            </a:r>
            <a:endParaRPr lang="fr-BE" sz="2000" b="0" dirty="0" smtClean="0">
              <a:solidFill>
                <a:schemeClr val="accent6"/>
              </a:solidFill>
            </a:endParaRP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fr-BE" b="0" dirty="0" smtClean="0">
                <a:solidFill>
                  <a:schemeClr val="accent6"/>
                </a:solidFill>
              </a:rPr>
              <a:t>Les effets de politique et institutionnels, via:</a:t>
            </a:r>
          </a:p>
          <a:p>
            <a:pPr lvl="2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b="0" dirty="0" smtClean="0">
                <a:solidFill>
                  <a:schemeClr val="accent6"/>
                </a:solidFill>
              </a:rPr>
              <a:t>Le dialogue de politique;</a:t>
            </a:r>
          </a:p>
          <a:p>
            <a:pPr lvl="2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dirty="0" smtClean="0">
                <a:solidFill>
                  <a:schemeClr val="accent6"/>
                </a:solidFill>
              </a:rPr>
              <a:t>Le suivi des indicateurs de performance;</a:t>
            </a:r>
          </a:p>
          <a:p>
            <a:pPr lvl="2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b="0" dirty="0" smtClean="0">
                <a:solidFill>
                  <a:schemeClr val="accent6"/>
                </a:solidFill>
              </a:rPr>
              <a:t>Les conditions de déboursement, et;</a:t>
            </a:r>
          </a:p>
          <a:p>
            <a:pPr lvl="2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BE" sz="2000" dirty="0" smtClean="0">
                <a:solidFill>
                  <a:schemeClr val="accent6"/>
                </a:solidFill>
              </a:rPr>
              <a:t>Les activités de développement des capacités.</a:t>
            </a:r>
            <a:r>
              <a:rPr lang="fr-BE" sz="2000" b="0" dirty="0" smtClean="0">
                <a:solidFill>
                  <a:schemeClr val="accent6"/>
                </a:solidFill>
              </a:rPr>
              <a:t> 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BE" sz="1800" b="0" dirty="0">
              <a:solidFill>
                <a:schemeClr val="accent6"/>
              </a:solidFill>
            </a:endParaRP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21BD64-FBE0-497E-864A-56D74677978C}" type="slidenum">
              <a:rPr lang="en-GB" smtClean="0"/>
              <a:pPr/>
              <a:t>23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504825"/>
          </a:xfrm>
        </p:spPr>
        <p:txBody>
          <a:bodyPr/>
          <a:lstStyle/>
          <a:p>
            <a:pPr indent="0" eaLnBrk="1" hangingPunct="1"/>
            <a:r>
              <a:rPr lang="fr-FR" sz="2600" noProof="0" dirty="0" smtClean="0"/>
              <a:t>L’approche en trois étapes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105275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Analyse de causalité directe possible jusqu’au niveau 3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Au niveau 4 et 5, beaucoup d’autres facteurs ont une influence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rgbClr val="C00000"/>
                </a:solidFill>
              </a:rPr>
              <a:t>Étape 1</a:t>
            </a:r>
            <a:r>
              <a:rPr lang="fr-FR" sz="1800" b="0" noProof="0" dirty="0" smtClean="0">
                <a:solidFill>
                  <a:srgbClr val="FF0000"/>
                </a:solidFill>
              </a:rPr>
              <a:t>: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 évaluation des inputs, des </a:t>
            </a:r>
            <a:r>
              <a:rPr lang="fr-FR" sz="1800" b="0" dirty="0" smtClean="0">
                <a:solidFill>
                  <a:schemeClr val="accent6"/>
                </a:solidFill>
              </a:rPr>
              <a:t>outputs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 et des outputs induits et analyse de causalité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rgbClr val="C00000"/>
                </a:solidFill>
              </a:rPr>
              <a:t>Étape 2</a:t>
            </a:r>
            <a:r>
              <a:rPr lang="fr-FR" sz="1800" b="0" noProof="0" dirty="0" smtClean="0">
                <a:solidFill>
                  <a:srgbClr val="FF0000"/>
                </a:solidFill>
              </a:rPr>
              <a:t>: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évaluation des résultats et impact des politiques et dépenses du gouvernement  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rgbClr val="C00000"/>
                </a:solidFill>
              </a:rPr>
              <a:t>Étape 3</a:t>
            </a:r>
            <a:r>
              <a:rPr lang="fr-FR" sz="1800" b="0" noProof="0" dirty="0" smtClean="0">
                <a:solidFill>
                  <a:srgbClr val="FF0000"/>
                </a:solidFill>
              </a:rPr>
              <a:t>: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exploration de la contribution de l’AB à l’égard des politiques et dépenses du gouvernement ayant produit des résultats et impact.</a:t>
            </a:r>
          </a:p>
          <a:p>
            <a:pPr marL="457200" lvl="1" indent="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fr-FR" sz="1800" b="0" noProof="0" dirty="0">
              <a:solidFill>
                <a:schemeClr val="accent6"/>
              </a:solidFill>
            </a:endParaRPr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8C3EC46-B077-4E5E-A7A2-FF0179B81082}" type="slidenum">
              <a:rPr lang="en-GB" smtClean="0"/>
              <a:pPr/>
              <a:t>24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122363"/>
          <a:ext cx="8857129" cy="5747069"/>
        </p:xfrm>
        <a:graphic>
          <a:graphicData uri="http://schemas.openxmlformats.org/drawingml/2006/table">
            <a:tbl>
              <a:tblPr/>
              <a:tblGrid>
                <a:gridCol w="805120"/>
                <a:gridCol w="3586844"/>
                <a:gridCol w="805120"/>
                <a:gridCol w="623291"/>
                <a:gridCol w="3036754"/>
              </a:tblGrid>
              <a:tr h="2076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du Gouvernement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Croissance soutenable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Réduction de la pauvreté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Appui budgétaire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Offre de services publics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Réponse des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acteurs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économiques et sociaux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à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l’action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Contribution à la réalisation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05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Monitoring des résultats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Exécution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du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induits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gestion des finances publiques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qualité des politiques/stratégies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Efficacité et efficience accrues de l’action gouvernementale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Réformes institutionnelles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plans opérationnels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Politiques globale et sectorielle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 la part de l’aide gérée par le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des ressources budgétaires finançant des dépenses discrétionnaires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Meilleure prévisibilité de l’aide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 coordonné et cohérent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 coordonnés et cohérents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Transfert de fonds au budget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Conditions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indicateurs de performance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Coordination et harmonisation des bailleurs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364163" y="2349500"/>
            <a:ext cx="3455987" cy="4508500"/>
          </a:xfrm>
          <a:prstGeom prst="ellipse">
            <a:avLst/>
          </a:prstGeom>
          <a:solidFill>
            <a:schemeClr val="accent2">
              <a:lumMod val="90000"/>
              <a:alpha val="30000"/>
            </a:scheme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23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76256" y="6381750"/>
            <a:ext cx="2133600" cy="476250"/>
          </a:xfrm>
          <a:noFill/>
        </p:spPr>
        <p:txBody>
          <a:bodyPr/>
          <a:lstStyle/>
          <a:p>
            <a:pPr algn="r"/>
            <a:fld id="{F7CCE506-6B0E-4EC5-967C-ED0B9A1F3C70}" type="slidenum">
              <a:rPr lang="en-GB" smtClean="0"/>
              <a:pPr algn="r"/>
              <a:t>25</a:t>
            </a:fld>
            <a:endParaRPr lang="en-GB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0"/>
            <a:ext cx="9144000" cy="9080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2800" b="1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Etape 1: Evaluation des apports et outputs </a:t>
            </a:r>
          </a:p>
          <a:p>
            <a:pPr algn="ctr">
              <a:defRPr/>
            </a:pPr>
            <a:r>
              <a:rPr lang="fr-FR" sz="2800" b="1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de l’appui budgétaire</a:t>
            </a:r>
            <a:endParaRPr lang="en-US" sz="2800" b="1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11638" y="2997200"/>
            <a:ext cx="1368425" cy="503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92500" y="2894013"/>
            <a:ext cx="719138" cy="247650"/>
          </a:xfrm>
          <a:prstGeom prst="rect">
            <a:avLst/>
          </a:prstGeom>
          <a:solidFill>
            <a:schemeClr val="accent2">
              <a:lumMod val="90000"/>
              <a:alpha val="30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1000" b="1" dirty="0"/>
              <a:t>Etape 1</a:t>
            </a:r>
            <a:endParaRPr lang="en-US" sz="1000" b="1" dirty="0"/>
          </a:p>
        </p:txBody>
      </p:sp>
      <p:sp>
        <p:nvSpPr>
          <p:cNvPr id="9" name="Oval 8"/>
          <p:cNvSpPr/>
          <p:nvPr/>
        </p:nvSpPr>
        <p:spPr bwMode="auto">
          <a:xfrm>
            <a:off x="6858016" y="3214686"/>
            <a:ext cx="1428760" cy="185738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122363"/>
          <a:ext cx="8857129" cy="5678424"/>
        </p:xfrm>
        <a:graphic>
          <a:graphicData uri="http://schemas.openxmlformats.org/drawingml/2006/table">
            <a:tbl>
              <a:tblPr/>
              <a:tblGrid>
                <a:gridCol w="805120"/>
                <a:gridCol w="3586844"/>
                <a:gridCol w="805120"/>
                <a:gridCol w="623291"/>
                <a:gridCol w="3036754"/>
              </a:tblGrid>
              <a:tr h="2076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</a:t>
                      </a:r>
                      <a:r>
                        <a:rPr lang="fr-FR" sz="1200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du </a:t>
                      </a:r>
                      <a:r>
                        <a:rPr lang="fr-FR" sz="1200" dirty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8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Croissance soutenable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Réduction de la pauvreté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Appui budgétaire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Offre de services publics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Réponse des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acteurs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économiques et sociaux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à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l’action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Contribution à la réalisation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Monitoring des résultats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Exécution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du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induits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gestion des finances publiques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qualité des politiques/stratégies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Efficacité et efficience accrues de l’action gouvernementale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Réformes institutionnelles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plans opérationnels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Politiques globale et sectorielle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 la part de l’aide gérée par le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des ressources budgétaires finançant des dépenses discrétionnaires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Meilleure prévisibilité de l’aide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 coordonné et cohérent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 coordonnés et cohérents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Transfert de fonds au budget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Conditions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indicateurs de performance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Coordination et harmonisation des bailleurs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827088" y="1341438"/>
            <a:ext cx="3673475" cy="1079500"/>
          </a:xfrm>
          <a:prstGeom prst="ellipse">
            <a:avLst/>
          </a:prstGeom>
          <a:solidFill>
            <a:srgbClr val="92D050">
              <a:alpha val="30000"/>
            </a:srgb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219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76256" y="6381750"/>
            <a:ext cx="2133600" cy="476250"/>
          </a:xfrm>
          <a:noFill/>
        </p:spPr>
        <p:txBody>
          <a:bodyPr/>
          <a:lstStyle/>
          <a:p>
            <a:pPr algn="r"/>
            <a:fld id="{6B8AD57B-8055-4377-84B2-39B92B62EAED}" type="slidenum">
              <a:rPr lang="en-GB" smtClean="0"/>
              <a:pPr algn="r"/>
              <a:t>26</a:t>
            </a:fld>
            <a:endParaRPr lang="en-GB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33413" y="0"/>
            <a:ext cx="7843837" cy="9810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2800" b="1" kern="0" dirty="0">
                <a:solidFill>
                  <a:srgbClr val="FFFFCC"/>
                </a:solidFill>
                <a:latin typeface="+mj-lt"/>
                <a:ea typeface="+mj-ea"/>
                <a:cs typeface="+mj-cs"/>
              </a:rPr>
              <a:t>Etape 2: Evaluation des résultats et impacts de l’action du gouvernement</a:t>
            </a:r>
            <a:endParaRPr lang="en-US" sz="2800" b="1" kern="0" dirty="0">
              <a:solidFill>
                <a:srgbClr val="FFFFCC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rot="16200000" flipV="1">
            <a:off x="3542506" y="2585244"/>
            <a:ext cx="690563" cy="730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63938" y="2967038"/>
            <a:ext cx="720725" cy="246062"/>
          </a:xfrm>
          <a:prstGeom prst="rect">
            <a:avLst/>
          </a:prstGeom>
          <a:solidFill>
            <a:srgbClr val="92D050">
              <a:alpha val="30000"/>
            </a:srgb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000" b="1" dirty="0"/>
              <a:t>Etape 2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1122363"/>
          <a:ext cx="8857129" cy="5678424"/>
        </p:xfrm>
        <a:graphic>
          <a:graphicData uri="http://schemas.openxmlformats.org/drawingml/2006/table">
            <a:tbl>
              <a:tblPr/>
              <a:tblGrid>
                <a:gridCol w="805120"/>
                <a:gridCol w="3586844"/>
                <a:gridCol w="805120"/>
                <a:gridCol w="623291"/>
                <a:gridCol w="3036754"/>
              </a:tblGrid>
              <a:tr h="2076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solidFill>
                          <a:srgbClr val="FFFFFF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15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Croissance soutenable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Réduction de la pauvreté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FFFF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Appui budgétaire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48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Résultats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Offre de services publics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Réponse des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acteurs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économiques et sociaux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à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l’action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Impacts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Contribution à la réalisation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de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Monitoring des résultats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fr-FR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Exécution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du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induits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gestion des finances publiques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Amélioration de la qualité des politiques/stratégies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Efficacité et efficience accrues de l’action gouvernementale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Budget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Réformes institutionnelles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Stratégie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plans opérationnels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Politiques globale et sectorielle</a:t>
                      </a:r>
                      <a:endParaRPr lang="en-US" sz="12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Outputs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 la part de l’aide gérée par le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Augmentation des ressources budgétaires finançant des dépenses discrétionnaires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Meilleure prévisibilité de l’aide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 coordonné et cohérent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 coordonnés et cohérents avec la stratégie du gouvernement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Inputs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Transfert de fonds au budget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Dialogue de politique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Conditions</a:t>
                      </a:r>
                      <a:r>
                        <a:rPr lang="fr-FR" sz="12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fr-FR" sz="12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et </a:t>
                      </a: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indicateurs de performance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AT et développement des capacités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fr-FR" sz="12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Coordination et harmonisation des bailleurs </a:t>
                      </a:r>
                      <a:endParaRPr lang="en-US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en-US" sz="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 rot="490554">
            <a:off x="1076325" y="1512888"/>
            <a:ext cx="6959600" cy="1995487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27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76256" y="6237312"/>
            <a:ext cx="2133600" cy="476250"/>
          </a:xfrm>
          <a:noFill/>
        </p:spPr>
        <p:txBody>
          <a:bodyPr/>
          <a:lstStyle/>
          <a:p>
            <a:pPr algn="r"/>
            <a:fld id="{D5707A5E-3D2E-47F0-BB62-6AC71512A505}" type="slidenum">
              <a:rPr lang="en-GB" smtClean="0"/>
              <a:pPr algn="r"/>
              <a:t>27</a:t>
            </a:fld>
            <a:endParaRPr lang="en-GB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9388" y="0"/>
            <a:ext cx="8785225" cy="9810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fr-FR" sz="2400" b="1" kern="0" dirty="0">
                <a:solidFill>
                  <a:srgbClr val="FFFFCC"/>
                </a:solidFill>
                <a:latin typeface="+mj-lt"/>
                <a:ea typeface="+mj-ea"/>
                <a:cs typeface="+mj-cs"/>
              </a:rPr>
              <a:t>Etape 3: Exploration des liens entre l’appui budgétaire et les résultats et impacts de l’action du gouvernement</a:t>
            </a:r>
            <a:endParaRPr lang="en-US" sz="2400" b="1" kern="0" dirty="0">
              <a:solidFill>
                <a:srgbClr val="FFFFCC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3167856" y="3464720"/>
            <a:ext cx="504825" cy="1444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1" name="TextBox 7"/>
          <p:cNvSpPr txBox="1">
            <a:spLocks noChangeArrowheads="1"/>
          </p:cNvSpPr>
          <p:nvPr/>
        </p:nvSpPr>
        <p:spPr bwMode="auto">
          <a:xfrm>
            <a:off x="2987675" y="3789363"/>
            <a:ext cx="792163" cy="246062"/>
          </a:xfrm>
          <a:prstGeom prst="rect">
            <a:avLst/>
          </a:prstGeom>
          <a:solidFill>
            <a:srgbClr val="FF0000">
              <a:alpha val="3000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000" b="1" dirty="0" smtClean="0"/>
              <a:t>Etape </a:t>
            </a:r>
            <a:r>
              <a:rPr lang="fr-FR" sz="1000" b="1" dirty="0"/>
              <a:t>3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0768"/>
            <a:ext cx="9144000" cy="504825"/>
          </a:xfrm>
        </p:spPr>
        <p:txBody>
          <a:bodyPr/>
          <a:lstStyle/>
          <a:p>
            <a:pPr indent="0" algn="ctr" eaLnBrk="1" hangingPunct="1"/>
            <a:r>
              <a:rPr lang="fr-FR" sz="2600" noProof="0" dirty="0" smtClean="0"/>
              <a:t>4.2. Pré </a:t>
            </a:r>
            <a:r>
              <a:rPr lang="fr-FR" sz="2600" noProof="0" dirty="0" smtClean="0"/>
              <a:t>requis pour une évaluation réussie de l’AB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9144000" cy="4321175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Les objectifs, les stratégies et les indicateurs de performance doivent être clairement définis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La mise en œuvre doit être bien suivie et documentée, et la communication de rapports bien organisée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Aligner le calendrier de l’évaluation de l’AB avec d’autres études connexes et vice versa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Commencer la préparation de l’évaluation de l’AB dans les délais: 2 années avant la finalisation du rapport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Impliquer et renforcer les services d’évaluation du MinFin et – en cas de CRS – des ministères sectoriels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Aligner le champ d’application et le degré de détails de l’évaluation sur la disponibilité des données et des informations    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800" b="0" noProof="0" dirty="0">
              <a:solidFill>
                <a:schemeClr val="accent6"/>
              </a:solidFill>
            </a:endParaRPr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DD0A6C-5AA7-4D50-B0E9-367B2B4AB5F4}" type="slidenum">
              <a:rPr lang="en-GB" smtClean="0"/>
              <a:pPr/>
              <a:t>28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504825"/>
          </a:xfrm>
        </p:spPr>
        <p:txBody>
          <a:bodyPr/>
          <a:lstStyle/>
          <a:p>
            <a:pPr indent="0" eaLnBrk="1" hangingPunct="1"/>
            <a:r>
              <a:rPr lang="fr-FR" sz="2600" noProof="0" dirty="0" smtClean="0"/>
              <a:t>Phases et activités de l’évaluation de l’AB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2060029"/>
            <a:ext cx="8928100" cy="4105275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rgbClr val="FF0000"/>
                </a:solidFill>
              </a:rPr>
              <a:t>Préparation: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 rédiger les Termes de Référence, établir des groupes de gestion et de référence, recruter des consultants 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rgbClr val="FF0000"/>
                </a:solidFill>
              </a:rPr>
              <a:t>Cinq phases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: démarrage, recueil des données et analyse préliminaire, analyse et vérification en profondeur, synthèse et diffusion.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Les phases dureront </a:t>
            </a:r>
            <a:r>
              <a:rPr lang="fr-FR" sz="1800" b="0" noProof="0" dirty="0" smtClean="0">
                <a:solidFill>
                  <a:srgbClr val="FF0000"/>
                </a:solidFill>
              </a:rPr>
              <a:t>12 à 18 mois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et nécessiteront 350 à 450 journées-personnes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Alternativement: les étapes peuvent être mises en œuvre à différentes périodes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L’étape 1 peut être réalisée plus souvent que les étapes 2 et 3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fr-FR" sz="1800" b="0" noProof="0" dirty="0">
              <a:solidFill>
                <a:schemeClr val="accent6"/>
              </a:solidFill>
            </a:endParaRP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79429C-6188-460B-B0B3-44517BD68FB8}" type="slidenum">
              <a:rPr lang="en-GB" smtClean="0"/>
              <a:pPr/>
              <a:t>29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85861"/>
            <a:ext cx="8229600" cy="571504"/>
          </a:xfrm>
        </p:spPr>
        <p:txBody>
          <a:bodyPr/>
          <a:lstStyle/>
          <a:p>
            <a:r>
              <a:rPr lang="fr-FR" dirty="0" smtClean="0"/>
              <a:t>Suivi de la m</a:t>
            </a:r>
            <a:r>
              <a:rPr lang="fr-FR" noProof="0" dirty="0" err="1" smtClean="0"/>
              <a:t>ise</a:t>
            </a:r>
            <a:r>
              <a:rPr lang="fr-FR" noProof="0" dirty="0" smtClean="0"/>
              <a:t> en œuvre de l’AB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14841"/>
          </a:xfrm>
        </p:spPr>
        <p:txBody>
          <a:bodyPr/>
          <a:lstStyle/>
          <a:p>
            <a:pPr marL="0" indent="0">
              <a:buNone/>
            </a:pPr>
            <a:r>
              <a:rPr lang="fr-FR" sz="2000" i="0" dirty="0" smtClean="0"/>
              <a:t>Le</a:t>
            </a:r>
            <a:r>
              <a:rPr lang="fr-FR" sz="2000" i="0" noProof="0" dirty="0" smtClean="0"/>
              <a:t> suivi régulier et </a:t>
            </a:r>
            <a:r>
              <a:rPr lang="fr-FR" sz="2000" i="0" dirty="0" smtClean="0"/>
              <a:t>le</a:t>
            </a:r>
            <a:r>
              <a:rPr lang="fr-FR" sz="2000" i="0" noProof="0" dirty="0" smtClean="0"/>
              <a:t> dialogue politique sont des éléments clés de tous les programmes d’AB; ils doivent </a:t>
            </a:r>
          </a:p>
          <a:p>
            <a:pPr marL="0" indent="0">
              <a:buNone/>
            </a:pPr>
            <a:endParaRPr lang="fr-FR" sz="1000" i="0" noProof="0" dirty="0" smtClean="0"/>
          </a:p>
          <a:p>
            <a:pPr marL="271463" indent="-271463">
              <a:spcBef>
                <a:spcPts val="0"/>
              </a:spcBef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Être menés conformément aux nouveaux mécanismes de gouvernance (</a:t>
            </a:r>
            <a:r>
              <a:rPr lang="fr-FR" sz="1800" b="0" i="0" noProof="0" dirty="0" smtClean="0"/>
              <a:t>cf. module 1)</a:t>
            </a:r>
          </a:p>
          <a:p>
            <a:pPr marL="271463" indent="-271463">
              <a:spcBef>
                <a:spcPts val="0"/>
              </a:spcBef>
              <a:buClrTx/>
              <a:buFont typeface="Wingdings" pitchFamily="2" charset="2"/>
              <a:buChar char="§"/>
            </a:pPr>
            <a:r>
              <a:rPr lang="fr-FR" sz="1800" b="0" i="0" noProof="0" dirty="0" smtClean="0"/>
              <a:t>Tenir compte, de manière proactive, des valeurs fondamentales</a:t>
            </a:r>
          </a:p>
          <a:p>
            <a:pPr marL="0" indent="0">
              <a:spcBef>
                <a:spcPts val="0"/>
              </a:spcBef>
              <a:buNone/>
            </a:pPr>
            <a:endParaRPr lang="fr-FR" sz="1000" i="0" noProof="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r-FR" sz="2000" i="0" noProof="0" dirty="0" smtClean="0"/>
              <a:t>S’attacher plus particulièrement à:</a:t>
            </a:r>
          </a:p>
          <a:p>
            <a:pPr marL="271463" lvl="0" indent="-271463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Promouvoir l’appropriation et la redevabilité nationales</a:t>
            </a:r>
          </a:p>
          <a:p>
            <a:pPr marL="271463" lvl="0" indent="-271463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Renforcer le travail d’équipe au sein des délégations de l’UE </a:t>
            </a:r>
          </a:p>
          <a:p>
            <a:pPr marL="271463" lvl="0" indent="-271463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Renforcer la coordination parmi l’ensemble des fournisseurs d’appui budgétaire</a:t>
            </a:r>
          </a:p>
          <a:p>
            <a:pPr marL="271463" lvl="0" indent="-271463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Porter attention à la communication et </a:t>
            </a:r>
            <a:r>
              <a:rPr lang="fr-FR" sz="1800" i="0" dirty="0" smtClean="0"/>
              <a:t>la</a:t>
            </a:r>
            <a:r>
              <a:rPr lang="fr-FR" sz="1800" i="0" noProof="0" dirty="0" smtClean="0"/>
              <a:t> visibilité</a:t>
            </a:r>
          </a:p>
          <a:p>
            <a:pPr>
              <a:spcBef>
                <a:spcPts val="0"/>
              </a:spcBef>
              <a:buNone/>
            </a:pPr>
            <a:endParaRPr lang="fr-FR" sz="2000" i="0" noProof="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576263"/>
          </a:xfrm>
        </p:spPr>
        <p:txBody>
          <a:bodyPr/>
          <a:lstStyle/>
          <a:p>
            <a:pPr indent="0" eaLnBrk="1" hangingPunct="1"/>
            <a:r>
              <a:rPr lang="fr-FR" sz="2600" noProof="0" dirty="0" smtClean="0"/>
              <a:t>4.3. Remarques </a:t>
            </a:r>
            <a:r>
              <a:rPr lang="fr-FR" sz="2600" noProof="0" dirty="0" smtClean="0"/>
              <a:t>finales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76166"/>
          </a:xfrm>
        </p:spPr>
        <p:txBody>
          <a:bodyPr/>
          <a:lstStyle/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Les évaluation d’AB  doivent être lancées toutes les 5/7 années.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La </a:t>
            </a:r>
            <a:r>
              <a:rPr lang="fr-FR" sz="1800" b="0" noProof="0" dirty="0" smtClean="0">
                <a:solidFill>
                  <a:schemeClr val="accent6"/>
                </a:solidFill>
              </a:rPr>
              <a:t>préparation d’une évaluation d’AB doit démarrer lorsque le programme d’AB est en phase d’élaboration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 recueil des données et les recherches approfondies de même que les études doivent faire partie intégrante du processus de mise en œuvre</a:t>
            </a: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noProof="0" dirty="0" smtClean="0">
                <a:solidFill>
                  <a:schemeClr val="accent6"/>
                </a:solidFill>
              </a:rPr>
              <a:t>Le gouvernement partenaire et les donateurs doivent assumer la responsabilité conjointe de l’évaluation de l’AB </a:t>
            </a:r>
            <a:endParaRPr lang="fr-FR" sz="1800" b="0" noProof="0" dirty="0" smtClean="0">
              <a:solidFill>
                <a:schemeClr val="accent6"/>
              </a:solidFill>
            </a:endParaRPr>
          </a:p>
          <a:p>
            <a:pPr marL="933450" lvl="1" indent="-476250" eaLnBrk="1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fr-FR" sz="1800" b="0" dirty="0" smtClean="0">
                <a:solidFill>
                  <a:schemeClr val="accent6"/>
                </a:solidFill>
              </a:rPr>
              <a:t>Accord pour mener une évaluation conjointe doit être mentionné dans les DTA/CdF.</a:t>
            </a:r>
            <a:endParaRPr lang="fr-FR" sz="1800" b="0" noProof="0" dirty="0">
              <a:solidFill>
                <a:schemeClr val="accent6"/>
              </a:solidFill>
            </a:endParaRP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30B059-D5FA-4B8D-96BD-CA6BFFC7959F}" type="slidenum">
              <a:rPr lang="en-GB" smtClean="0"/>
              <a:pPr/>
              <a:t>30</a:t>
            </a:fld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  <a:p>
            <a:pPr eaLnBrk="1" hangingPunct="1"/>
            <a:endParaRPr lang="en-US" b="1" dirty="0" smtClean="0"/>
          </a:p>
          <a:p>
            <a:pPr algn="ctr" eaLnBrk="1" hangingPunct="1"/>
            <a:r>
              <a:rPr lang="en-US" b="1" dirty="0" smtClean="0"/>
              <a:t>Merci de </a:t>
            </a:r>
            <a:r>
              <a:rPr lang="en-US" b="1" dirty="0" err="1" smtClean="0"/>
              <a:t>votre</a:t>
            </a:r>
            <a:r>
              <a:rPr lang="en-US" b="1" dirty="0" smtClean="0"/>
              <a:t> attention</a:t>
            </a:r>
          </a:p>
        </p:txBody>
      </p:sp>
      <p:sp>
        <p:nvSpPr>
          <p:cNvPr id="3379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FAFD7A96-19ED-4F99-B265-4AF5D70C3EA1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eaLnBrk="1" hangingPunct="1"/>
              <a:t>31</a:t>
            </a:fld>
            <a:endParaRPr lang="en-GB" sz="140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52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374638"/>
          </a:xfrm>
        </p:spPr>
        <p:txBody>
          <a:bodyPr/>
          <a:lstStyle/>
          <a:p>
            <a:r>
              <a:rPr lang="fr-FR" sz="2800" noProof="0" dirty="0" smtClean="0">
                <a:solidFill>
                  <a:srgbClr val="FFFF00"/>
                </a:solidFill>
              </a:rPr>
              <a:t>Cycle des opérations de l’appui budgétaire</a:t>
            </a:r>
            <a:endParaRPr lang="fr-FR" sz="2800" noProof="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2376-05C3-49F6-9F29-C997789D0F0A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1026" name="Group 2"/>
          <p:cNvGrpSpPr>
            <a:grpSpLocks noChangeAspect="1"/>
          </p:cNvGrpSpPr>
          <p:nvPr/>
        </p:nvGrpSpPr>
        <p:grpSpPr bwMode="auto">
          <a:xfrm>
            <a:off x="1214414" y="1128492"/>
            <a:ext cx="6286544" cy="5729508"/>
            <a:chOff x="1134" y="1412"/>
            <a:chExt cx="9599" cy="8750"/>
          </a:xfrm>
        </p:grpSpPr>
        <p:sp>
          <p:nvSpPr>
            <p:cNvPr id="1027" name="AutoShape 3" descr="Dark upward diagonal"/>
            <p:cNvSpPr>
              <a:spLocks noChangeAspect="1" noChangeArrowheads="1"/>
            </p:cNvSpPr>
            <p:nvPr/>
          </p:nvSpPr>
          <p:spPr bwMode="auto">
            <a:xfrm>
              <a:off x="1134" y="1412"/>
              <a:ext cx="9599" cy="8750"/>
            </a:xfrm>
            <a:prstGeom prst="rect">
              <a:avLst/>
            </a:prstGeom>
            <a:pattFill prst="dkUpDiag">
              <a:fgClr>
                <a:srgbClr val="DDD8C2"/>
              </a:fgClr>
              <a:bgClr>
                <a:srgbClr val="FFFFFF"/>
              </a:bgClr>
            </a:patt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dirty="0"/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 rot="5400000">
              <a:off x="3164" y="2428"/>
              <a:ext cx="5139" cy="5071"/>
            </a:xfrm>
            <a:custGeom>
              <a:avLst/>
              <a:gdLst>
                <a:gd name="G0" fmla="+- 8863011 0 0"/>
                <a:gd name="G1" fmla="+- -11796480 0 0"/>
                <a:gd name="G2" fmla="+- 8863011 0 -11796480"/>
                <a:gd name="G3" fmla="+- 10800 0 0"/>
                <a:gd name="G4" fmla="+- 0 0 8863011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937 0 0"/>
                <a:gd name="G9" fmla="+- 0 0 -11796480"/>
                <a:gd name="G10" fmla="+- 5937 0 2700"/>
                <a:gd name="G11" fmla="cos G10 8863011"/>
                <a:gd name="G12" fmla="sin G10 8863011"/>
                <a:gd name="G13" fmla="cos 13500 8863011"/>
                <a:gd name="G14" fmla="sin 13500 8863011"/>
                <a:gd name="G15" fmla="+- G11 10800 0"/>
                <a:gd name="G16" fmla="+- G12 10800 0"/>
                <a:gd name="G17" fmla="+- G13 10800 0"/>
                <a:gd name="G18" fmla="+- G14 10800 0"/>
                <a:gd name="G19" fmla="*/ 5937 1 2"/>
                <a:gd name="G20" fmla="+- G19 5400 0"/>
                <a:gd name="G21" fmla="cos G20 8863011"/>
                <a:gd name="G22" fmla="sin G20 8863011"/>
                <a:gd name="G23" fmla="+- G21 10800 0"/>
                <a:gd name="G24" fmla="+- G12 G23 G22"/>
                <a:gd name="G25" fmla="+- G22 G23 G11"/>
                <a:gd name="G26" fmla="cos 10800 8863011"/>
                <a:gd name="G27" fmla="sin 10800 8863011"/>
                <a:gd name="G28" fmla="cos 5937 8863011"/>
                <a:gd name="G29" fmla="sin 5937 8863011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8863011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937 G39"/>
                <a:gd name="G43" fmla="sin 5937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786 w 21600"/>
                <a:gd name="T5" fmla="*/ 6687 h 21600"/>
                <a:gd name="T6" fmla="*/ 2431 w 21600"/>
                <a:gd name="T7" fmla="*/ 10800 h 21600"/>
                <a:gd name="T8" fmla="*/ 16289 w 21600"/>
                <a:gd name="T9" fmla="*/ 8539 h 21600"/>
                <a:gd name="T10" fmla="*/ 1214 w 21600"/>
                <a:gd name="T11" fmla="*/ 20306 h 21600"/>
                <a:gd name="T12" fmla="*/ 1243 w 21600"/>
                <a:gd name="T13" fmla="*/ 13049 h 21600"/>
                <a:gd name="T14" fmla="*/ 8501 w 21600"/>
                <a:gd name="T15" fmla="*/ 13079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584" y="14980"/>
                  </a:moveTo>
                  <a:cubicBezTo>
                    <a:pt x="7699" y="16104"/>
                    <a:pt x="9216" y="16737"/>
                    <a:pt x="10800" y="16737"/>
                  </a:cubicBezTo>
                  <a:cubicBezTo>
                    <a:pt x="14078" y="16737"/>
                    <a:pt x="16737" y="14078"/>
                    <a:pt x="16737" y="10800"/>
                  </a:cubicBezTo>
                  <a:cubicBezTo>
                    <a:pt x="16737" y="7521"/>
                    <a:pt x="14078" y="4863"/>
                    <a:pt x="10800" y="4863"/>
                  </a:cubicBezTo>
                  <a:cubicBezTo>
                    <a:pt x="7521" y="4863"/>
                    <a:pt x="4863" y="7521"/>
                    <a:pt x="4863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7920" y="21600"/>
                    <a:pt x="5159" y="20449"/>
                    <a:pt x="3131" y="18404"/>
                  </a:cubicBezTo>
                  <a:lnTo>
                    <a:pt x="1214" y="20306"/>
                  </a:lnTo>
                  <a:lnTo>
                    <a:pt x="1243" y="13049"/>
                  </a:lnTo>
                  <a:lnTo>
                    <a:pt x="8501" y="13079"/>
                  </a:lnTo>
                  <a:lnTo>
                    <a:pt x="6584" y="14980"/>
                  </a:lnTo>
                  <a:close/>
                </a:path>
              </a:pathLst>
            </a:custGeom>
            <a:solidFill>
              <a:srgbClr val="899DF3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5891" y="2987"/>
              <a:ext cx="1564" cy="39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810" tIns="11286" rIns="18810" bIns="11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Programmation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7220" y="4836"/>
              <a:ext cx="1566" cy="59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810" tIns="11286" rIns="18810" bIns="11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Identi-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fication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5889" y="6738"/>
              <a:ext cx="1502" cy="39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810" tIns="11286" rIns="18810" bIns="11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Formulation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3797" y="6357"/>
              <a:ext cx="1876" cy="39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810" tIns="11286" rIns="18810" bIns="11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1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Mise en œuvre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226" y="4075"/>
              <a:ext cx="1434" cy="98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8810" tIns="11286" rIns="18810" bIns="112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 Évaluation et</a:t>
              </a:r>
              <a:r>
                <a:rPr kumimoji="0" lang="fr-FR" sz="1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suivi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1266" y="3382"/>
              <a:ext cx="1996" cy="1581"/>
            </a:xfrm>
            <a:prstGeom prst="rightArrowCallout">
              <a:avLst>
                <a:gd name="adj1" fmla="val 25000"/>
                <a:gd name="adj2" fmla="val 25000"/>
                <a:gd name="adj3" fmla="val 21042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É</a:t>
              </a: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valuation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: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cible les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é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valuations conjointes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1266" y="6149"/>
              <a:ext cx="2500" cy="2110"/>
            </a:xfrm>
            <a:prstGeom prst="rightArrowCallout">
              <a:avLst>
                <a:gd name="adj1" fmla="val 25000"/>
                <a:gd name="adj2" fmla="val 25000"/>
                <a:gd name="adj3" fmla="val 19747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6430" tIns="11286" rIns="56430" bIns="11286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1000"/>
                </a:spcAft>
              </a:pP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Processus de décision pour le déblocage par  </a:t>
              </a: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tranche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suivi et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dialogue,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évaluation des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conditions de paiement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7030" y="6548"/>
              <a:ext cx="3044" cy="2116"/>
            </a:xfrm>
            <a:prstGeom prst="leftArrowCallout">
              <a:avLst>
                <a:gd name="adj1" fmla="val 25000"/>
                <a:gd name="adj2" fmla="val 25000"/>
                <a:gd name="adj3" fmla="val 26674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1000"/>
                </a:spcAft>
              </a:pP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oQSG2 - </a:t>
              </a: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Fiche d’action :</a:t>
              </a:r>
              <a:endParaRPr kumimoji="0" lang="fr-FR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Cible l’é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ligibilité + le contexte+ les conditions.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ocuments à l’appui, accord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de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financement et DTA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AutoShape 13"/>
            <p:cNvSpPr>
              <a:spLocks noChangeArrowheads="1"/>
            </p:cNvSpPr>
            <p:nvPr/>
          </p:nvSpPr>
          <p:spPr bwMode="auto">
            <a:xfrm>
              <a:off x="8130" y="4265"/>
              <a:ext cx="2529" cy="1812"/>
            </a:xfrm>
            <a:prstGeom prst="leftArrowCallout">
              <a:avLst>
                <a:gd name="adj1" fmla="val 25000"/>
                <a:gd name="adj2" fmla="val 25000"/>
                <a:gd name="adj3" fmla="val 21302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oQSG1 - </a:t>
              </a:r>
            </a:p>
            <a:p>
              <a:pPr lvl="0">
                <a:spcAft>
                  <a:spcPts val="1000"/>
                </a:spcAft>
              </a:pP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Fiche d’identification :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cible les critères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d’éligibilité  + étapes suivantes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AutoShape 14"/>
            <p:cNvSpPr>
              <a:spLocks noChangeArrowheads="1"/>
            </p:cNvSpPr>
            <p:nvPr/>
          </p:nvSpPr>
          <p:spPr bwMode="auto">
            <a:xfrm>
              <a:off x="1423" y="1603"/>
              <a:ext cx="4068" cy="1013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1000"/>
                </a:spcAft>
              </a:pPr>
              <a:r>
                <a:rPr lang="fr-FR" sz="1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Politique de développement de la CE</a:t>
              </a:r>
              <a:endParaRPr kumimoji="0" lang="fr-F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lvl="0">
                <a:spcAft>
                  <a:spcPts val="1000"/>
                </a:spcAft>
              </a:pPr>
              <a:r>
                <a:rPr lang="fr-FR" sz="10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Politique du</a:t>
              </a: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gouvernement partenaire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AutoShape 15"/>
            <p:cNvSpPr>
              <a:spLocks noChangeArrowheads="1"/>
            </p:cNvSpPr>
            <p:nvPr/>
          </p:nvSpPr>
          <p:spPr bwMode="auto">
            <a:xfrm>
              <a:off x="7220" y="1603"/>
              <a:ext cx="2941" cy="1384"/>
            </a:xfrm>
            <a:prstGeom prst="leftArrowCallout">
              <a:avLst>
                <a:gd name="adj1" fmla="val 25000"/>
                <a:gd name="adj2" fmla="val 25000"/>
                <a:gd name="adj3" fmla="val 35417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1000"/>
                </a:spcAft>
              </a:pP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Programme i</a:t>
              </a: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ndicatif n</a:t>
              </a:r>
              <a:r>
                <a:rPr lang="fr-FR" sz="9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ational </a:t>
              </a: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: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identifie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les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secteurs de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l’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engagement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0" name="AutoShape 16"/>
            <p:cNvCxnSpPr>
              <a:cxnSpLocks noChangeShapeType="1"/>
              <a:stCxn id="1038" idx="3"/>
              <a:endCxn id="1028" idx="1"/>
            </p:cNvCxnSpPr>
            <p:nvPr/>
          </p:nvCxnSpPr>
          <p:spPr bwMode="auto">
            <a:xfrm>
              <a:off x="5491" y="2109"/>
              <a:ext cx="242" cy="863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41" name="AutoShape 17"/>
            <p:cNvSpPr>
              <a:spLocks noChangeArrowheads="1"/>
            </p:cNvSpPr>
            <p:nvPr/>
          </p:nvSpPr>
          <p:spPr bwMode="auto">
            <a:xfrm>
              <a:off x="7790" y="2744"/>
              <a:ext cx="2942" cy="1412"/>
            </a:xfrm>
            <a:prstGeom prst="leftArrowCallout">
              <a:avLst>
                <a:gd name="adj1" fmla="val 25000"/>
                <a:gd name="adj2" fmla="val 25000"/>
                <a:gd name="adj3" fmla="val 39479"/>
                <a:gd name="adj4" fmla="val 66667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5555" tIns="47776" rIns="95555" bIns="477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CPAB: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i) accord de principe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sur la 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modalité</a:t>
              </a:r>
              <a:r>
                <a:rPr kumimoji="0" lang="fr-FR" sz="9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de l’aide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; ii) </a:t>
              </a:r>
              <a:r>
                <a:rPr lang="fr-FR" sz="9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évaluation des valeurs</a:t>
              </a:r>
              <a:r>
                <a:rPr kumimoji="0" lang="fr-FR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fondamentales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Text Box 18"/>
            <p:cNvSpPr txBox="1">
              <a:spLocks noChangeArrowheads="1"/>
            </p:cNvSpPr>
            <p:nvPr/>
          </p:nvSpPr>
          <p:spPr bwMode="auto">
            <a:xfrm>
              <a:off x="2085" y="8830"/>
              <a:ext cx="7227" cy="114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just">
                <a:spcAft>
                  <a:spcPts val="1000"/>
                </a:spcAft>
              </a:pPr>
              <a:r>
                <a:rPr lang="fr-FR" sz="1000" b="1" dirty="0" smtClean="0">
                  <a:solidFill>
                    <a:schemeClr val="tx1"/>
                  </a:solidFill>
                  <a:latin typeface="Calibri" pitchFamily="34" charset="0"/>
                </a:rPr>
                <a:t>Comité de pilotage d'appui budgétaire </a:t>
              </a:r>
              <a:r>
                <a:rPr kumimoji="0" lang="fr-FR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(CPAB)</a:t>
              </a: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 peut</a:t>
              </a:r>
              <a:r>
                <a:rPr kumimoji="0" 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examiner les propositions de financement de l’appui </a:t>
              </a: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budgétaire et les décisions en matière de décaissement</a:t>
              </a:r>
              <a:r>
                <a:rPr kumimoji="0" lang="fr-FR" sz="10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dès lors</a:t>
              </a:r>
              <a:r>
                <a:rPr lang="fr-FR" sz="1000" dirty="0" smtClean="0"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rPr>
                <a:t> qu’il existe des risques jugés substantiels ou élevés  sur le plan politique</a:t>
              </a:r>
              <a:r>
                <a:rPr kumimoji="0" lang="fr-FR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.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1" name="AutoShape 3"/>
          <p:cNvSpPr>
            <a:spLocks noChangeArrowheads="1"/>
          </p:cNvSpPr>
          <p:nvPr/>
        </p:nvSpPr>
        <p:spPr bwMode="auto">
          <a:xfrm rot="5400000">
            <a:off x="952711" y="3663914"/>
            <a:ext cx="4104456" cy="322262"/>
          </a:xfrm>
          <a:prstGeom prst="triangle">
            <a:avLst>
              <a:gd name="adj" fmla="val 50000"/>
            </a:avLst>
          </a:prstGeom>
          <a:solidFill>
            <a:srgbClr val="0F5494">
              <a:alpha val="25000"/>
            </a:srgbClr>
          </a:solidFill>
          <a:ln w="12700" algn="ctr">
            <a:noFill/>
            <a:miter lim="800000"/>
            <a:headEnd/>
            <a:tailEnd/>
          </a:ln>
          <a:effectLst/>
        </p:spPr>
        <p:txBody>
          <a:bodyPr rot="10800000" vert="eaVert" lIns="72000" tIns="72000" rIns="72000" bIns="72000" anchor="ctr"/>
          <a:lstStyle/>
          <a:p>
            <a:pPr eaLnBrk="0" hangingPunct="0"/>
            <a:endParaRPr lang="de-DE"/>
          </a:p>
        </p:txBody>
      </p:sp>
      <p:graphicFrame>
        <p:nvGraphicFramePr>
          <p:cNvPr id="1020962" name="Group 34"/>
          <p:cNvGraphicFramePr>
            <a:graphicFrameLocks noGrp="1"/>
          </p:cNvGraphicFramePr>
          <p:nvPr/>
        </p:nvGraphicFramePr>
        <p:xfrm>
          <a:off x="251520" y="1124744"/>
          <a:ext cx="2520280" cy="4829520"/>
        </p:xfrm>
        <a:graphic>
          <a:graphicData uri="http://schemas.openxmlformats.org/drawingml/2006/table">
            <a:tbl>
              <a:tblPr/>
              <a:tblGrid>
                <a:gridCol w="2520280"/>
              </a:tblGrid>
              <a:tr h="444500"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Suivi et collecte des données</a:t>
                      </a:r>
                      <a:endParaRPr kumimoji="0" lang="fr-FR" sz="1600" b="1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/>
                    </a:solidFill>
                  </a:tcPr>
                </a:tc>
              </a:tr>
              <a:tr h="2205038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Notes de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Bq Centrale, Min. Fin.,..</a:t>
                      </a: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Indicateurs économiques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&amp; sociaux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Rapports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FMI/BM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kumimoji="0" lang="fr-BE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ea typeface="+mn-ea"/>
                        <a:cs typeface="Arial" charset="0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Budget approuvé &amp; annexes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Rapport sur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l’exécution du</a:t>
                      </a: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 budget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Evaluation de la GFP (PEFA, PER)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OBI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baseline="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Suivi &amp; 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Eva. 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des réformes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baseline="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Stratégie droits de l’h.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Sources internationales</a:t>
                      </a: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ea typeface="+mn-ea"/>
                        <a:cs typeface="Arial" charset="0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>
                        <a:alpha val="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20956" name="AutoShape 28"/>
          <p:cNvSpPr>
            <a:spLocks noChangeArrowheads="1"/>
          </p:cNvSpPr>
          <p:nvPr/>
        </p:nvSpPr>
        <p:spPr bwMode="auto">
          <a:xfrm rot="5400000">
            <a:off x="4158840" y="3735921"/>
            <a:ext cx="3960441" cy="322263"/>
          </a:xfrm>
          <a:prstGeom prst="triangle">
            <a:avLst>
              <a:gd name="adj" fmla="val 50000"/>
            </a:avLst>
          </a:prstGeom>
          <a:solidFill>
            <a:srgbClr val="0F5494">
              <a:alpha val="25000"/>
            </a:srgbClr>
          </a:solidFill>
          <a:ln w="12700" algn="ctr">
            <a:noFill/>
            <a:miter lim="800000"/>
            <a:headEnd/>
            <a:tailEnd/>
          </a:ln>
          <a:effectLst/>
        </p:spPr>
        <p:txBody>
          <a:bodyPr rot="10800000" vert="eaVert" lIns="72000" tIns="72000" rIns="72000" bIns="72000" anchor="ctr"/>
          <a:lstStyle/>
          <a:p>
            <a:pPr eaLnBrk="0" hangingPunct="0">
              <a:lnSpc>
                <a:spcPct val="100000"/>
              </a:lnSpc>
            </a:pPr>
            <a:endParaRPr lang="de-DE"/>
          </a:p>
        </p:txBody>
      </p:sp>
      <p:sp>
        <p:nvSpPr>
          <p:cNvPr id="1020959" name="RunningHead"/>
          <p:cNvSpPr txBox="1">
            <a:spLocks noChangeArrowheads="1"/>
          </p:cNvSpPr>
          <p:nvPr/>
        </p:nvSpPr>
        <p:spPr bwMode="auto">
          <a:xfrm>
            <a:off x="6167438" y="239713"/>
            <a:ext cx="2725737" cy="165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200" b="0" dirty="0"/>
              <a:t>Running Head 12-Point Plain, Title Case</a:t>
            </a:r>
          </a:p>
        </p:txBody>
      </p:sp>
      <p:graphicFrame>
        <p:nvGraphicFramePr>
          <p:cNvPr id="12" name="Group 34"/>
          <p:cNvGraphicFramePr>
            <a:graphicFrameLocks noGrp="1"/>
          </p:cNvGraphicFramePr>
          <p:nvPr/>
        </p:nvGraphicFramePr>
        <p:xfrm>
          <a:off x="3241625" y="1168346"/>
          <a:ext cx="2664296" cy="4616160"/>
        </p:xfrm>
        <a:graphic>
          <a:graphicData uri="http://schemas.openxmlformats.org/drawingml/2006/table">
            <a:tbl>
              <a:tblPr/>
              <a:tblGrid>
                <a:gridCol w="2664296"/>
              </a:tblGrid>
              <a:tr h="604960"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6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Analyse</a:t>
                      </a:r>
                    </a:p>
                    <a:p>
                      <a:pPr marL="0" marR="0" lvl="0" indent="0" algn="ctr" defTabSz="96678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/>
                    </a:solidFill>
                  </a:tcPr>
                </a:tc>
              </a:tr>
              <a:tr h="3815934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Cadrage macroéconomique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Progrès dans la mise en œuvre des politiques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Pertinence/crédibilité des politiques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Progrès de la réforme de la GFP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 Exécution du budget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Disponibilité/accessibilité des documents budgétaires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kern="1200" baseline="0" dirty="0" smtClean="0">
                        <a:solidFill>
                          <a:srgbClr val="0F54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Suivi des indic. de performance, résultats atteints, objectifs spécif.. 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kern="1200" baseline="0" dirty="0" smtClean="0">
                        <a:solidFill>
                          <a:srgbClr val="0F549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Evolution des risques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kern="1200" baseline="0" dirty="0" smtClean="0">
                          <a:solidFill>
                            <a:srgbClr val="0F5494"/>
                          </a:solidFill>
                          <a:latin typeface="+mn-lt"/>
                          <a:ea typeface="+mn-ea"/>
                          <a:cs typeface="+mn-cs"/>
                        </a:rPr>
                        <a:t>Suivi des mesures de réduction des risques</a:t>
                      </a:r>
                      <a:endParaRPr lang="fr-BE" sz="1400" dirty="0" smtClean="0"/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>
                        <a:alpha val="5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34"/>
          <p:cNvGraphicFramePr>
            <a:graphicFrameLocks noGrp="1"/>
          </p:cNvGraphicFramePr>
          <p:nvPr/>
        </p:nvGraphicFramePr>
        <p:xfrm>
          <a:off x="6372200" y="1196752"/>
          <a:ext cx="2487613" cy="4691568"/>
        </p:xfrm>
        <a:graphic>
          <a:graphicData uri="http://schemas.openxmlformats.org/drawingml/2006/table">
            <a:tbl>
              <a:tblPr/>
              <a:tblGrid>
                <a:gridCol w="2487613"/>
              </a:tblGrid>
              <a:tr h="444500">
                <a:tc>
                  <a:txBody>
                    <a:bodyPr/>
                    <a:lstStyle/>
                    <a:p>
                      <a:pPr marL="0" marR="0" lvl="0" indent="0" algn="just" defTabSz="96678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4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Dossier de paiement /rapport annuel</a:t>
                      </a:r>
                      <a:endParaRPr kumimoji="0" lang="fr-FR" sz="1400" b="1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/>
                    </a:solidFill>
                  </a:tcPr>
                </a:tc>
              </a:tr>
              <a:tr h="4120848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Vérifier que la politique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reste pertinente/crédible</a:t>
                      </a: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Evaluation de la</a:t>
                      </a:r>
                      <a:r>
                        <a:rPr lang="fr-BE" sz="1400" baseline="0" dirty="0" smtClean="0">
                          <a:solidFill>
                            <a:srgbClr val="0F5494"/>
                          </a:solidFill>
                        </a:rPr>
                        <a:t> situation macroéconomique</a:t>
                      </a: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Rapport annuel sur la GFP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Evaluation des progrès en matière de transparence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CGR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fr-BE" sz="1400" dirty="0" smtClean="0">
                        <a:solidFill>
                          <a:srgbClr val="0F5494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fr-BE" sz="1400" dirty="0" smtClean="0">
                          <a:solidFill>
                            <a:srgbClr val="0F5494"/>
                          </a:solidFill>
                        </a:rPr>
                        <a:t>Matrice des indicateurs de performance</a:t>
                      </a:r>
                    </a:p>
                    <a:p>
                      <a:pPr marL="117475" marR="0" lvl="0" indent="-117475" algn="l" defTabSz="966788" rtl="0" eaLnBrk="0" fontAlgn="base" latinLnBrk="0" hangingPunct="0">
                        <a:lnSpc>
                          <a:spcPct val="9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ea typeface="+mn-ea"/>
                        <a:cs typeface="Arial" charset="0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>
                        <a:alpha val="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 bwMode="auto">
          <a:xfrm>
            <a:off x="7812360" y="7029400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116633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>
                <a:solidFill>
                  <a:schemeClr val="bg1"/>
                </a:solidFill>
              </a:rPr>
              <a:t>Suivi d’un programme d’AB:</a:t>
            </a:r>
          </a:p>
          <a:p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80112" y="188640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b="1" dirty="0" smtClean="0">
                <a:solidFill>
                  <a:schemeClr val="bg1"/>
                </a:solidFill>
              </a:rPr>
              <a:t>un processus continu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23528" y="6170434"/>
            <a:ext cx="8568952" cy="642942"/>
          </a:xfrm>
          <a:prstGeom prst="ellipse">
            <a:avLst/>
          </a:prstGeom>
          <a:solidFill>
            <a:srgbClr val="0F549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BE" sz="1400" b="1" dirty="0" smtClean="0">
                <a:solidFill>
                  <a:schemeClr val="bg1"/>
                </a:solidFill>
              </a:rPr>
              <a:t>DIALOGUE DE POLITIQUE</a:t>
            </a:r>
            <a:endParaRPr kumimoji="0" lang="fr-BE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02896" y="6481142"/>
            <a:ext cx="2133600" cy="476250"/>
          </a:xfrm>
        </p:spPr>
        <p:txBody>
          <a:bodyPr/>
          <a:lstStyle/>
          <a:p>
            <a:fld id="{67B52376-05C3-49F6-9F29-C997789D0F0A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 rot="5400000">
            <a:off x="4296405" y="4593567"/>
            <a:ext cx="407171" cy="2592287"/>
            <a:chOff x="4315" y="1736"/>
            <a:chExt cx="1082" cy="462"/>
          </a:xfrm>
          <a:solidFill>
            <a:srgbClr val="0F5494">
              <a:alpha val="25000"/>
            </a:srgbClr>
          </a:solidFill>
        </p:grpSpPr>
        <p:sp>
          <p:nvSpPr>
            <p:cNvPr id="23" name="AutoShape 45"/>
            <p:cNvSpPr>
              <a:spLocks noChangeArrowheads="1"/>
            </p:cNvSpPr>
            <p:nvPr/>
          </p:nvSpPr>
          <p:spPr bwMode="auto">
            <a:xfrm>
              <a:off x="4315" y="1736"/>
              <a:ext cx="541" cy="462"/>
            </a:xfrm>
            <a:prstGeom prst="leftArrow">
              <a:avLst>
                <a:gd name="adj1" fmla="val 61472"/>
                <a:gd name="adj2" fmla="val 44156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endParaRPr lang="en-GB"/>
            </a:p>
          </p:txBody>
        </p:sp>
        <p:sp>
          <p:nvSpPr>
            <p:cNvPr id="24" name="AutoShape 46"/>
            <p:cNvSpPr>
              <a:spLocks noChangeArrowheads="1"/>
            </p:cNvSpPr>
            <p:nvPr/>
          </p:nvSpPr>
          <p:spPr bwMode="auto">
            <a:xfrm flipH="1">
              <a:off x="4856" y="1736"/>
              <a:ext cx="541" cy="462"/>
            </a:xfrm>
            <a:prstGeom prst="leftArrow">
              <a:avLst>
                <a:gd name="adj1" fmla="val 61472"/>
                <a:gd name="adj2" fmla="val 44156"/>
              </a:avLst>
            </a:prstGeom>
            <a:grp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lIns="90488" tIns="44450" rIns="90488" bIns="44450" anchor="ctr"/>
            <a:lstStyle/>
            <a:p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Que faut-il suivre ?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58204" cy="4286280"/>
          </a:xfrm>
        </p:spPr>
        <p:txBody>
          <a:bodyPr/>
          <a:lstStyle/>
          <a:p>
            <a:pPr marL="0">
              <a:buNone/>
            </a:pPr>
            <a:r>
              <a:rPr lang="fr-FR" sz="2000" i="0" noProof="0" dirty="0" smtClean="0"/>
              <a:t>Pour le </a:t>
            </a:r>
            <a:r>
              <a:rPr lang="fr-FR" sz="2000" b="1" i="0" noProof="0" dirty="0" smtClean="0"/>
              <a:t>CBGD</a:t>
            </a:r>
            <a:r>
              <a:rPr lang="fr-FR" sz="2000" i="0" noProof="0" dirty="0" smtClean="0"/>
              <a:t>: </a:t>
            </a:r>
            <a:r>
              <a:rPr lang="fr-FR" sz="2000" b="1" i="0" noProof="0" dirty="0" smtClean="0"/>
              <a:t>l’engagement continu </a:t>
            </a:r>
            <a:r>
              <a:rPr lang="fr-FR" sz="2000" i="0" noProof="0" dirty="0" smtClean="0"/>
              <a:t>à l’égard des valeurs fondamentales (prérequis pour le CBGD)</a:t>
            </a:r>
          </a:p>
          <a:p>
            <a:pPr marL="0">
              <a:buNone/>
            </a:pPr>
            <a:endParaRPr lang="fr-FR" sz="1000" i="0" noProof="0" dirty="0" smtClean="0"/>
          </a:p>
          <a:p>
            <a:pPr marL="0">
              <a:buNone/>
            </a:pPr>
            <a:r>
              <a:rPr lang="fr-FR" sz="2000" i="0" noProof="0" dirty="0" smtClean="0"/>
              <a:t>Pour </a:t>
            </a:r>
            <a:r>
              <a:rPr lang="fr-FR" sz="2000" b="1" i="0" noProof="0" dirty="0" smtClean="0"/>
              <a:t>tous les contrats</a:t>
            </a:r>
            <a:r>
              <a:rPr lang="fr-FR" sz="1800" i="0" noProof="0" dirty="0" smtClean="0"/>
              <a:t>: </a:t>
            </a:r>
          </a:p>
          <a:p>
            <a:pPr marL="0">
              <a:buNone/>
            </a:pPr>
            <a:endParaRPr lang="fr-FR" sz="1800" i="0" noProof="0" dirty="0" smtClean="0"/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b="1" i="0" noProof="0" dirty="0" smtClean="0"/>
              <a:t>Le maintien de l’éligibilité </a:t>
            </a:r>
            <a:r>
              <a:rPr lang="fr-FR" sz="1800" i="0" noProof="0" dirty="0" smtClean="0"/>
              <a:t>au regard des 4 critères d’éligibilité</a:t>
            </a:r>
          </a:p>
          <a:p>
            <a:pPr marL="3420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Les progrès vers les </a:t>
            </a:r>
            <a:r>
              <a:rPr lang="fr-FR" sz="1800" b="1" i="0" noProof="0" dirty="0" smtClean="0"/>
              <a:t>objectifs spécifiques </a:t>
            </a:r>
            <a:r>
              <a:rPr lang="fr-FR" sz="1800" i="0" noProof="0" dirty="0" smtClean="0"/>
              <a:t>du contrat et les </a:t>
            </a:r>
            <a:r>
              <a:rPr lang="fr-FR" sz="1800" b="1" i="0" noProof="0" dirty="0" smtClean="0"/>
              <a:t>résultats</a:t>
            </a:r>
            <a:r>
              <a:rPr lang="fr-FR" sz="1800" i="0" noProof="0" dirty="0" smtClean="0"/>
              <a:t> atteints</a:t>
            </a:r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L’évolution des </a:t>
            </a:r>
            <a:r>
              <a:rPr lang="fr-FR" sz="1800" b="1" i="0" noProof="0" dirty="0" smtClean="0"/>
              <a:t>risques</a:t>
            </a:r>
            <a:r>
              <a:rPr lang="fr-FR" sz="1800" i="0" noProof="0" dirty="0" smtClean="0"/>
              <a:t> </a:t>
            </a:r>
          </a:p>
          <a:p>
            <a:pPr mar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Les progrès dans la mise en œuvre des </a:t>
            </a:r>
            <a:r>
              <a:rPr lang="fr-FR" sz="1800" b="1" i="0" noProof="0" dirty="0" smtClean="0"/>
              <a:t>mesures d’atténuation </a:t>
            </a:r>
          </a:p>
          <a:p>
            <a:pPr marL="3420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Les besoins et les progrès du pays partenaire en termes de </a:t>
            </a:r>
            <a:r>
              <a:rPr lang="fr-FR" sz="1800" b="1" i="0" noProof="0" dirty="0" smtClean="0"/>
              <a:t>développement des capacités </a:t>
            </a:r>
            <a:r>
              <a:rPr lang="fr-FR" sz="1800" i="0" noProof="0" dirty="0" smtClean="0"/>
              <a:t>dans des domaines revêtant une importance particulière pour le programme d’AB</a:t>
            </a:r>
            <a:endParaRPr lang="fr-FR" sz="1800" b="1" i="0" noProof="0" dirty="0" smtClean="0"/>
          </a:p>
          <a:p>
            <a:r>
              <a:rPr lang="fr-FR" sz="1400" i="0" noProof="0" dirty="0" smtClean="0"/>
              <a:t>			</a:t>
            </a:r>
          </a:p>
          <a:p>
            <a:pPr>
              <a:buNone/>
            </a:pPr>
            <a:endParaRPr lang="fr-FR" sz="1400" i="0" noProof="0" dirty="0" smtClean="0"/>
          </a:p>
          <a:p>
            <a:pPr>
              <a:buNone/>
            </a:pPr>
            <a:r>
              <a:rPr lang="fr-FR" sz="1400" i="0" noProof="0" dirty="0" smtClean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2264" y="6215082"/>
            <a:ext cx="2133600" cy="476250"/>
          </a:xfrm>
        </p:spPr>
        <p:txBody>
          <a:bodyPr/>
          <a:lstStyle/>
          <a:p>
            <a:fld id="{37B83C0C-BC65-4367-9B8A-060D4801009D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85861"/>
            <a:ext cx="8229600" cy="571504"/>
          </a:xfrm>
        </p:spPr>
        <p:txBody>
          <a:bodyPr/>
          <a:lstStyle/>
          <a:p>
            <a:r>
              <a:rPr lang="fr-FR" noProof="0" dirty="0" smtClean="0"/>
              <a:t>Développement des capacités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000240"/>
            <a:ext cx="8258204" cy="4286280"/>
          </a:xfrm>
        </p:spPr>
        <p:txBody>
          <a:bodyPr/>
          <a:lstStyle/>
          <a:p>
            <a:pPr marL="0">
              <a:buNone/>
            </a:pPr>
            <a:r>
              <a:rPr lang="fr-FR" sz="2000" i="0" noProof="0" dirty="0" smtClean="0"/>
              <a:t>Les besoins doivent être évalués de manière systématique</a:t>
            </a:r>
          </a:p>
          <a:p>
            <a:pPr marL="341313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Les capacités existantes sont-elles suffisantes pour absorber le programme d’appui ?</a:t>
            </a:r>
          </a:p>
          <a:p>
            <a:pPr marL="341313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Le développement des capacités est-il basé sur une demande, une appropriation et un engagement adéquats ?</a:t>
            </a:r>
          </a:p>
          <a:p>
            <a:pPr marL="341313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Est-il fourni au moyen d’approches harmonisées et alignées ?</a:t>
            </a:r>
          </a:p>
          <a:p>
            <a:pPr marL="0">
              <a:buClrTx/>
              <a:buFont typeface="Wingdings" pitchFamily="2" charset="2"/>
              <a:buChar char="§"/>
            </a:pPr>
            <a:endParaRPr lang="fr-FR" sz="1600" i="0" noProof="0" dirty="0" smtClean="0"/>
          </a:p>
          <a:p>
            <a:pPr marL="0">
              <a:buNone/>
            </a:pPr>
            <a:r>
              <a:rPr lang="fr-FR" sz="2000" i="0" noProof="0" dirty="0" smtClean="0"/>
              <a:t>Domaines revêtant une importance particulière en matière de développement  des capacités :</a:t>
            </a:r>
          </a:p>
          <a:p>
            <a:pPr marL="358775" indent="-358775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Gestion des finances publiques</a:t>
            </a:r>
          </a:p>
          <a:p>
            <a:pPr marL="358775" indent="-358775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Réformes fiscales, administration fiscale, gestion des ressources naturelles</a:t>
            </a:r>
          </a:p>
          <a:p>
            <a:pPr marL="358775" indent="-358775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Examens des dépenses publiques et enquêtes de suivi</a:t>
            </a:r>
          </a:p>
          <a:p>
            <a:pPr marL="358775" indent="-358775">
              <a:buClrTx/>
              <a:buFont typeface="Wingdings" pitchFamily="2" charset="2"/>
              <a:buChar char="§"/>
            </a:pPr>
            <a:r>
              <a:rPr lang="fr-FR" sz="1600" i="0" noProof="0" dirty="0" smtClean="0"/>
              <a:t>Réformes du secteur public et administration publique </a:t>
            </a:r>
          </a:p>
          <a:p>
            <a:pPr marL="0">
              <a:buClrTx/>
              <a:buNone/>
            </a:pPr>
            <a:endParaRPr lang="fr-FR" sz="1600" i="0" noProof="0" dirty="0" smtClean="0"/>
          </a:p>
          <a:p>
            <a:pPr marL="0">
              <a:buNone/>
            </a:pPr>
            <a:endParaRPr lang="fr-FR" sz="1000" i="0" noProof="0" dirty="0" smtClean="0"/>
          </a:p>
          <a:p>
            <a:r>
              <a:rPr lang="fr-FR" sz="1400" i="0" noProof="0" dirty="0" smtClean="0"/>
              <a:t>			</a:t>
            </a:r>
          </a:p>
          <a:p>
            <a:pPr>
              <a:buNone/>
            </a:pPr>
            <a:endParaRPr lang="fr-FR" sz="1400" i="0" noProof="0" dirty="0" smtClean="0"/>
          </a:p>
          <a:p>
            <a:pPr>
              <a:buNone/>
            </a:pPr>
            <a:r>
              <a:rPr lang="fr-FR" sz="1400" i="0" noProof="0" dirty="0" smtClean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2264" y="6215082"/>
            <a:ext cx="2133600" cy="476250"/>
          </a:xfrm>
        </p:spPr>
        <p:txBody>
          <a:bodyPr/>
          <a:lstStyle/>
          <a:p>
            <a:fld id="{37B83C0C-BC65-4367-9B8A-060D4801009D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8964488" cy="576982"/>
          </a:xfrm>
        </p:spPr>
        <p:txBody>
          <a:bodyPr/>
          <a:lstStyle/>
          <a:p>
            <a:pPr algn="ctr"/>
            <a:r>
              <a:rPr lang="fr-FR" sz="2400" dirty="0" smtClean="0"/>
              <a:t>Processus décisionnel (6 étapes) pour le décaissement des tranches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1133571" name="AutoShape 3"/>
          <p:cNvSpPr>
            <a:spLocks noChangeArrowheads="1"/>
          </p:cNvSpPr>
          <p:nvPr/>
        </p:nvSpPr>
        <p:spPr bwMode="auto">
          <a:xfrm>
            <a:off x="250825" y="1772816"/>
            <a:ext cx="2132013" cy="755848"/>
          </a:xfrm>
          <a:prstGeom prst="homePlate">
            <a:avLst>
              <a:gd name="adj" fmla="val 19168"/>
            </a:avLst>
          </a:prstGeom>
          <a:solidFill>
            <a:srgbClr val="0F549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/>
          <a:lstStyle/>
          <a:p>
            <a:pPr eaLnBrk="0" hangingPunct="0"/>
            <a:r>
              <a:rPr lang="fr-FR" sz="1600" b="1" dirty="0" smtClean="0">
                <a:solidFill>
                  <a:schemeClr val="bg1"/>
                </a:solidFill>
              </a:rPr>
              <a:t>Pays partenaire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1133572" name="Rectangle 4"/>
          <p:cNvSpPr>
            <a:spLocks noChangeArrowheads="1"/>
          </p:cNvSpPr>
          <p:nvPr/>
        </p:nvSpPr>
        <p:spPr bwMode="auto">
          <a:xfrm>
            <a:off x="2546350" y="1772817"/>
            <a:ext cx="6346825" cy="755848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lvl="0"/>
            <a:r>
              <a:rPr lang="en-GB" sz="1400" b="1" dirty="0" smtClean="0"/>
              <a:t>1) </a:t>
            </a:r>
            <a:r>
              <a:rPr lang="fr-BE" sz="1400" dirty="0" smtClean="0"/>
              <a:t>Soumet une requête pour décaissement,</a:t>
            </a:r>
          </a:p>
          <a:p>
            <a:pPr lvl="0"/>
            <a:r>
              <a:rPr lang="fr-BE" sz="1400" dirty="0" smtClean="0"/>
              <a:t>avec justificatifs (lettre de couverture et revues annuelle)</a:t>
            </a:r>
          </a:p>
        </p:txBody>
      </p:sp>
      <p:sp>
        <p:nvSpPr>
          <p:cNvPr id="1133577" name="AutoShape 9"/>
          <p:cNvSpPr>
            <a:spLocks noChangeArrowheads="1"/>
          </p:cNvSpPr>
          <p:nvPr/>
        </p:nvSpPr>
        <p:spPr bwMode="auto">
          <a:xfrm flipV="1">
            <a:off x="3805238" y="2600672"/>
            <a:ext cx="3846512" cy="2444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>
            <a:spAutoFit/>
          </a:bodyPr>
          <a:lstStyle/>
          <a:p>
            <a:endParaRPr lang="en-GB"/>
          </a:p>
        </p:txBody>
      </p:sp>
      <p:sp>
        <p:nvSpPr>
          <p:cNvPr id="1133580" name="RunningHead"/>
          <p:cNvSpPr txBox="1">
            <a:spLocks noChangeArrowheads="1"/>
          </p:cNvSpPr>
          <p:nvPr/>
        </p:nvSpPr>
        <p:spPr bwMode="auto">
          <a:xfrm>
            <a:off x="6167438" y="239713"/>
            <a:ext cx="2725737" cy="165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200" b="0"/>
              <a:t>Running Head 12-Point Plain, Title Case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251520" y="2852936"/>
            <a:ext cx="2132013" cy="856307"/>
          </a:xfrm>
          <a:prstGeom prst="homePlate">
            <a:avLst>
              <a:gd name="adj" fmla="val 19168"/>
            </a:avLst>
          </a:prstGeom>
          <a:solidFill>
            <a:srgbClr val="0F549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/>
          <a:lstStyle/>
          <a:p>
            <a:pPr eaLnBrk="0" hangingPunct="0"/>
            <a:r>
              <a:rPr lang="fr-FR" sz="1600" b="1" dirty="0" smtClean="0">
                <a:solidFill>
                  <a:schemeClr val="bg1"/>
                </a:solidFill>
              </a:rPr>
              <a:t>Délégation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UE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547045" y="2852938"/>
            <a:ext cx="6346825" cy="928314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lvl="0"/>
            <a:r>
              <a:rPr lang="en-GB" sz="1400" b="1" dirty="0" smtClean="0"/>
              <a:t>2) </a:t>
            </a:r>
            <a:r>
              <a:rPr lang="fr-BE" sz="1400" dirty="0" smtClean="0"/>
              <a:t>Analyse la requête et prépare le « dossier de payement »</a:t>
            </a:r>
          </a:p>
          <a:p>
            <a:pPr lvl="1">
              <a:buFont typeface="Wingdings" pitchFamily="2" charset="2"/>
              <a:buChar char="§"/>
            </a:pPr>
            <a:r>
              <a:rPr lang="fr-BE" sz="1400" dirty="0" smtClean="0"/>
              <a:t> vérifie les conditions de déboursement (doc supplémentaires)</a:t>
            </a:r>
          </a:p>
          <a:p>
            <a:pPr lvl="1">
              <a:buFont typeface="Wingdings" pitchFamily="2" charset="2"/>
              <a:buChar char="§"/>
            </a:pPr>
            <a:r>
              <a:rPr lang="fr-BE" sz="1400" dirty="0" smtClean="0"/>
              <a:t> chef de Délégation donne des recommandations claires sur le montant à débourser</a:t>
            </a:r>
            <a:endParaRPr lang="fr-BE" sz="1400" dirty="0"/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 flipV="1">
            <a:off x="3805933" y="3789040"/>
            <a:ext cx="3846512" cy="2444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>
            <a:spAutoFit/>
          </a:bodyPr>
          <a:lstStyle/>
          <a:p>
            <a:endParaRPr lang="en-GB"/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251520" y="4084860"/>
            <a:ext cx="2132013" cy="1216348"/>
          </a:xfrm>
          <a:prstGeom prst="homePlate">
            <a:avLst>
              <a:gd name="adj" fmla="val 19168"/>
            </a:avLst>
          </a:prstGeom>
          <a:solidFill>
            <a:srgbClr val="0F549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/>
          <a:lstStyle/>
          <a:p>
            <a:pPr eaLnBrk="0" hangingPunct="0"/>
            <a:r>
              <a:rPr lang="en-US" sz="1600" b="1" dirty="0" smtClean="0">
                <a:solidFill>
                  <a:schemeClr val="bg1"/>
                </a:solidFill>
              </a:rPr>
              <a:t>DEVCO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547045" y="4084860"/>
            <a:ext cx="6346825" cy="1288356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lvl="0"/>
            <a:r>
              <a:rPr lang="en-GB" sz="1400" b="1" dirty="0" smtClean="0"/>
              <a:t>3) </a:t>
            </a:r>
            <a:r>
              <a:rPr lang="fr-BE" sz="1400" i="1" dirty="0" smtClean="0"/>
              <a:t>Services Géographiques</a:t>
            </a:r>
            <a:r>
              <a:rPr lang="fr-BE" sz="1400" dirty="0" smtClean="0"/>
              <a:t>: préparent le dossier pour approbation</a:t>
            </a:r>
          </a:p>
          <a:p>
            <a:pPr lvl="1">
              <a:buFont typeface="Wingdings" pitchFamily="2" charset="2"/>
              <a:buChar char="§"/>
            </a:pPr>
            <a:r>
              <a:rPr lang="fr-BE" sz="1400" dirty="0" smtClean="0"/>
              <a:t> en ligne avec les procédures fixées pour l’AB</a:t>
            </a:r>
          </a:p>
          <a:p>
            <a:pPr lvl="1">
              <a:buFont typeface="Wingdings" pitchFamily="2" charset="2"/>
              <a:buChar char="§"/>
            </a:pPr>
            <a:r>
              <a:rPr lang="fr-BE" sz="1400" dirty="0" smtClean="0"/>
              <a:t> en impliquant si nécessaire le CPAB</a:t>
            </a:r>
          </a:p>
          <a:p>
            <a:pPr lvl="0">
              <a:buClr>
                <a:schemeClr val="accent6"/>
              </a:buClr>
            </a:pPr>
            <a:r>
              <a:rPr lang="en-GB" sz="1400" b="1" dirty="0" smtClean="0"/>
              <a:t>4)</a:t>
            </a:r>
            <a:r>
              <a:rPr lang="en-GB" sz="1400" b="1" i="1" dirty="0" smtClean="0"/>
              <a:t> </a:t>
            </a:r>
            <a:r>
              <a:rPr lang="fr-BE" sz="1400" i="1" dirty="0" smtClean="0"/>
              <a:t>Directeur géographique </a:t>
            </a:r>
            <a:r>
              <a:rPr lang="fr-BE" sz="1400" dirty="0" smtClean="0"/>
              <a:t>signe la « décision de payement » qui est renvoyée à la DUE avec les principaux messages adressés au PP</a:t>
            </a:r>
            <a:endParaRPr lang="en-GB" sz="1400" dirty="0" smtClean="0"/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 flipV="1">
            <a:off x="3805933" y="5416773"/>
            <a:ext cx="3846512" cy="24447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72000" tIns="72000" rIns="72000" bIns="72000" anchor="ctr">
            <a:spAutoFit/>
          </a:bodyPr>
          <a:lstStyle/>
          <a:p>
            <a:endParaRPr lang="en-GB"/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250130" y="5741045"/>
            <a:ext cx="2132013" cy="640284"/>
          </a:xfrm>
          <a:prstGeom prst="homePlate">
            <a:avLst>
              <a:gd name="adj" fmla="val 19168"/>
            </a:avLst>
          </a:prstGeom>
          <a:solidFill>
            <a:srgbClr val="0F549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0" bIns="0" anchor="ctr"/>
          <a:lstStyle/>
          <a:p>
            <a:pPr eaLnBrk="0" hangingPunct="0"/>
            <a:r>
              <a:rPr lang="fr-FR" sz="1600" b="1" dirty="0" smtClean="0">
                <a:solidFill>
                  <a:schemeClr val="bg1"/>
                </a:solidFill>
              </a:rPr>
              <a:t>Délégation UE</a:t>
            </a:r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545655" y="5733256"/>
            <a:ext cx="6346825" cy="64807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73152" tIns="73152" rIns="73152" bIns="73152" anchor="ctr"/>
          <a:lstStyle/>
          <a:p>
            <a:pPr marL="342900" lvl="1" indent="-342900">
              <a:buClr>
                <a:schemeClr val="accent6"/>
              </a:buClr>
            </a:pPr>
            <a:r>
              <a:rPr lang="en-GB" sz="1400" b="1" dirty="0" smtClean="0"/>
              <a:t>5)</a:t>
            </a:r>
            <a:r>
              <a:rPr lang="en-GB" sz="1400" dirty="0" smtClean="0"/>
              <a:t> </a:t>
            </a:r>
            <a:r>
              <a:rPr lang="fr-BE" sz="1400" dirty="0" smtClean="0"/>
              <a:t>Effectue le payement (avec lettre formelle et principaux messages)</a:t>
            </a:r>
          </a:p>
          <a:p>
            <a:pPr marL="342900" lvl="1" indent="-342900">
              <a:buClr>
                <a:schemeClr val="accent6"/>
              </a:buClr>
            </a:pPr>
            <a:r>
              <a:rPr lang="en-GB" sz="1400" b="1" dirty="0" smtClean="0"/>
              <a:t>6) </a:t>
            </a:r>
            <a:r>
              <a:rPr lang="fr-BE" sz="1400" dirty="0" smtClean="0"/>
              <a:t>Vérifie le payement (et le taux de change utilisé)</a:t>
            </a:r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02896" y="6481142"/>
            <a:ext cx="2133600" cy="476250"/>
          </a:xfrm>
        </p:spPr>
        <p:txBody>
          <a:bodyPr/>
          <a:lstStyle/>
          <a:p>
            <a:fld id="{67B52376-05C3-49F6-9F29-C997789D0F0A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0" y="3212976"/>
            <a:ext cx="8145463" cy="760413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noProof="0" dirty="0" smtClean="0"/>
              <a:t>Plan du module </a:t>
            </a:r>
            <a:r>
              <a:rPr lang="fr-FR" noProof="0" dirty="0" smtClean="0"/>
              <a:t>8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Suivi de l’AB: un processus permanent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dirty="0" smtClean="0">
                <a:solidFill>
                  <a:srgbClr val="C00000"/>
                </a:solidFill>
              </a:rPr>
              <a:t>Dialogue politique dans le cadre de l’appui budgétaire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Coordination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Evaluation</a:t>
            </a: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7905</TotalTime>
  <Words>2957</Words>
  <Application>Microsoft Office PowerPoint</Application>
  <PresentationFormat>On-screen Show (4:3)</PresentationFormat>
  <Paragraphs>530</Paragraphs>
  <Slides>31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Slide_Master</vt:lpstr>
      <vt:lpstr>Formation appui budgétaire</vt:lpstr>
      <vt:lpstr>Plan du module 8</vt:lpstr>
      <vt:lpstr>Suivi de la mise en œuvre de l’AB</vt:lpstr>
      <vt:lpstr>Cycle des opérations de l’appui budgétaire</vt:lpstr>
      <vt:lpstr>Slide 5</vt:lpstr>
      <vt:lpstr>Que faut-il suivre ?</vt:lpstr>
      <vt:lpstr>Développement des capacités</vt:lpstr>
      <vt:lpstr>Processus décisionnel (6 étapes) pour le décaissement des tranches </vt:lpstr>
      <vt:lpstr>Plan du module 8</vt:lpstr>
      <vt:lpstr>Dialogue politique en matière d’AB </vt:lpstr>
      <vt:lpstr>Dialogue politique en matière d’AB : portée</vt:lpstr>
      <vt:lpstr>Dialogue politique en matière d’AB :  adapté à chaque type de contrat</vt:lpstr>
      <vt:lpstr>Dialogue politique en matière d’AB :  adapté à chaque type de contrat</vt:lpstr>
      <vt:lpstr>Un dialogue éclairé</vt:lpstr>
      <vt:lpstr>Plan du module 8</vt:lpstr>
      <vt:lpstr>Coordination des bailleurs de fonds</vt:lpstr>
      <vt:lpstr>Coordination de l’UE</vt:lpstr>
      <vt:lpstr>Plan du module 8</vt:lpstr>
      <vt:lpstr>4.1 Objectifs  et méthodologie</vt:lpstr>
      <vt:lpstr>Le cadre d’évaluation exhaustif</vt:lpstr>
      <vt:lpstr>Slide 21</vt:lpstr>
      <vt:lpstr>Slide 22</vt:lpstr>
      <vt:lpstr>Les principaux moteurs à analyser</vt:lpstr>
      <vt:lpstr>L’approche en trois étapes</vt:lpstr>
      <vt:lpstr>Slide 25</vt:lpstr>
      <vt:lpstr>Slide 26</vt:lpstr>
      <vt:lpstr>Slide 27</vt:lpstr>
      <vt:lpstr>4.2. Pré requis pour une évaluation réussie de l’AB</vt:lpstr>
      <vt:lpstr>Phases et activités de l’évaluation de l’AB</vt:lpstr>
      <vt:lpstr>4.3. Remarques finales</vt:lpstr>
      <vt:lpstr>Slide 31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LJ</dc:creator>
  <cp:lastModifiedBy>ffe</cp:lastModifiedBy>
  <cp:revision>215</cp:revision>
  <dcterms:created xsi:type="dcterms:W3CDTF">2011-10-28T10:25:18Z</dcterms:created>
  <dcterms:modified xsi:type="dcterms:W3CDTF">2014-05-05T12:43:17Z</dcterms:modified>
</cp:coreProperties>
</file>